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7" r:id="rId2"/>
    <p:sldMasterId id="2147483679" r:id="rId3"/>
  </p:sldMasterIdLst>
  <p:notesMasterIdLst>
    <p:notesMasterId r:id="rId35"/>
  </p:notesMasterIdLst>
  <p:handoutMasterIdLst>
    <p:handoutMasterId r:id="rId36"/>
  </p:handoutMasterIdLst>
  <p:sldIdLst>
    <p:sldId id="316" r:id="rId4"/>
    <p:sldId id="317" r:id="rId5"/>
    <p:sldId id="374" r:id="rId6"/>
    <p:sldId id="375" r:id="rId7"/>
    <p:sldId id="300" r:id="rId8"/>
    <p:sldId id="357" r:id="rId9"/>
    <p:sldId id="358" r:id="rId10"/>
    <p:sldId id="359" r:id="rId11"/>
    <p:sldId id="360" r:id="rId12"/>
    <p:sldId id="361" r:id="rId13"/>
    <p:sldId id="356" r:id="rId14"/>
    <p:sldId id="355" r:id="rId15"/>
    <p:sldId id="354" r:id="rId16"/>
    <p:sldId id="369" r:id="rId17"/>
    <p:sldId id="370" r:id="rId18"/>
    <p:sldId id="347" r:id="rId19"/>
    <p:sldId id="345" r:id="rId20"/>
    <p:sldId id="339" r:id="rId21"/>
    <p:sldId id="362" r:id="rId22"/>
    <p:sldId id="371" r:id="rId23"/>
    <p:sldId id="338" r:id="rId24"/>
    <p:sldId id="346" r:id="rId25"/>
    <p:sldId id="363" r:id="rId26"/>
    <p:sldId id="364" r:id="rId27"/>
    <p:sldId id="321" r:id="rId28"/>
    <p:sldId id="340" r:id="rId29"/>
    <p:sldId id="367" r:id="rId30"/>
    <p:sldId id="365" r:id="rId31"/>
    <p:sldId id="327" r:id="rId32"/>
    <p:sldId id="366" r:id="rId33"/>
    <p:sldId id="368" r:id="rId34"/>
  </p:sldIdLst>
  <p:sldSz cx="12192000" cy="6858000"/>
  <p:notesSz cx="6805613" cy="99441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Overpass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5C4"/>
    <a:srgbClr val="F8D727"/>
    <a:srgbClr val="FAF0A7"/>
    <a:srgbClr val="707174"/>
    <a:srgbClr val="3E4D60"/>
    <a:srgbClr val="FEFCF1"/>
    <a:srgbClr val="262626"/>
    <a:srgbClr val="3C4794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3605" autoAdjust="0"/>
  </p:normalViewPr>
  <p:slideViewPr>
    <p:cSldViewPr>
      <p:cViewPr varScale="1">
        <p:scale>
          <a:sx n="114" d="100"/>
          <a:sy n="114" d="100"/>
        </p:scale>
        <p:origin x="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5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451" y="0"/>
            <a:ext cx="2949575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4C616A78-38E5-493F-A49B-7D27F526DF3B}" type="datetimeFigureOut">
              <a:rPr lang="de-AT" smtClean="0"/>
              <a:t>23.06.2025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45625"/>
            <a:ext cx="2949575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451" y="9445625"/>
            <a:ext cx="2949575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DDB278E-0A0B-40A9-A568-3A6AABA0E46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6219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74E958A1-1219-434C-8CA8-C1715326AE54}" type="datetimeFigureOut">
              <a:rPr lang="de-AT" smtClean="0"/>
              <a:t>23.06.2025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86631A8-6D0C-44ED-8E67-5DDA0E28B8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385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1922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7296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109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2294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583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1265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3786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041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152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4363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631A8-6D0C-44ED-8E67-5DDA0E28B842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870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159602-0631-14C0-61AE-C49067391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9976" y="0"/>
            <a:ext cx="6312024" cy="6473942"/>
          </a:xfrm>
          <a:custGeom>
            <a:avLst/>
            <a:gdLst>
              <a:gd name="connsiteX0" fmla="*/ 311656 w 6312024"/>
              <a:gd name="connsiteY0" fmla="*/ 0 h 6473942"/>
              <a:gd name="connsiteX1" fmla="*/ 6312024 w 6312024"/>
              <a:gd name="connsiteY1" fmla="*/ 0 h 6473942"/>
              <a:gd name="connsiteX2" fmla="*/ 6312024 w 6312024"/>
              <a:gd name="connsiteY2" fmla="*/ 6220170 h 6473942"/>
              <a:gd name="connsiteX3" fmla="*/ 6196649 w 6312024"/>
              <a:gd name="connsiteY3" fmla="*/ 6259209 h 6473942"/>
              <a:gd name="connsiteX4" fmla="*/ 4776318 w 6312024"/>
              <a:gd name="connsiteY4" fmla="*/ 6473942 h 6473942"/>
              <a:gd name="connsiteX5" fmla="*/ 0 w 6312024"/>
              <a:gd name="connsiteY5" fmla="*/ 1697624 h 6473942"/>
              <a:gd name="connsiteX6" fmla="*/ 289826 w 6312024"/>
              <a:gd name="connsiteY6" fmla="*/ 55366 h 647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2024" h="6473942">
                <a:moveTo>
                  <a:pt x="311656" y="0"/>
                </a:moveTo>
                <a:lnTo>
                  <a:pt x="6312024" y="0"/>
                </a:lnTo>
                <a:lnTo>
                  <a:pt x="6312024" y="6220170"/>
                </a:lnTo>
                <a:lnTo>
                  <a:pt x="6196649" y="6259209"/>
                </a:lnTo>
                <a:cubicBezTo>
                  <a:pt x="5747967" y="6398763"/>
                  <a:pt x="5270922" y="6473942"/>
                  <a:pt x="4776318" y="6473942"/>
                </a:cubicBezTo>
                <a:cubicBezTo>
                  <a:pt x="2138430" y="6473942"/>
                  <a:pt x="0" y="4335512"/>
                  <a:pt x="0" y="1697624"/>
                </a:cubicBezTo>
                <a:cubicBezTo>
                  <a:pt x="0" y="1120586"/>
                  <a:pt x="102328" y="567448"/>
                  <a:pt x="289826" y="5536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36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DD7133-F609-9F25-211E-610586B7A4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2564904"/>
            <a:ext cx="3384327" cy="2952328"/>
          </a:xfrm>
          <a:custGeom>
            <a:avLst/>
            <a:gdLst>
              <a:gd name="connsiteX0" fmla="*/ 0 w 12191999"/>
              <a:gd name="connsiteY0" fmla="*/ 0 h 4725144"/>
              <a:gd name="connsiteX1" fmla="*/ 12191999 w 12191999"/>
              <a:gd name="connsiteY1" fmla="*/ 0 h 4725144"/>
              <a:gd name="connsiteX2" fmla="*/ 12191999 w 12191999"/>
              <a:gd name="connsiteY2" fmla="*/ 4725144 h 4725144"/>
              <a:gd name="connsiteX3" fmla="*/ 0 w 12191999"/>
              <a:gd name="connsiteY3" fmla="*/ 4725144 h 47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725144">
                <a:moveTo>
                  <a:pt x="0" y="0"/>
                </a:moveTo>
                <a:lnTo>
                  <a:pt x="12191999" y="0"/>
                </a:lnTo>
                <a:lnTo>
                  <a:pt x="12191999" y="4725144"/>
                </a:lnTo>
                <a:lnTo>
                  <a:pt x="0" y="4725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599117" y="6165304"/>
            <a:ext cx="576015" cy="268288"/>
          </a:xfrm>
          <a:prstGeom prst="rect">
            <a:avLst/>
          </a:prstGeom>
        </p:spPr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ADCB250A-4B34-4B94-8E85-F33FF068EA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03836" y="2564904"/>
            <a:ext cx="3384327" cy="2952328"/>
          </a:xfrm>
          <a:custGeom>
            <a:avLst/>
            <a:gdLst>
              <a:gd name="connsiteX0" fmla="*/ 0 w 12191999"/>
              <a:gd name="connsiteY0" fmla="*/ 0 h 4725144"/>
              <a:gd name="connsiteX1" fmla="*/ 12191999 w 12191999"/>
              <a:gd name="connsiteY1" fmla="*/ 0 h 4725144"/>
              <a:gd name="connsiteX2" fmla="*/ 12191999 w 12191999"/>
              <a:gd name="connsiteY2" fmla="*/ 4725144 h 4725144"/>
              <a:gd name="connsiteX3" fmla="*/ 0 w 12191999"/>
              <a:gd name="connsiteY3" fmla="*/ 4725144 h 47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725144">
                <a:moveTo>
                  <a:pt x="0" y="0"/>
                </a:moveTo>
                <a:lnTo>
                  <a:pt x="12191999" y="0"/>
                </a:lnTo>
                <a:lnTo>
                  <a:pt x="12191999" y="4725144"/>
                </a:lnTo>
                <a:lnTo>
                  <a:pt x="0" y="4725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F56FD2F0-FE36-4480-96EB-17298263A5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28248" y="2583185"/>
            <a:ext cx="3384327" cy="2952328"/>
          </a:xfrm>
          <a:custGeom>
            <a:avLst/>
            <a:gdLst>
              <a:gd name="connsiteX0" fmla="*/ 0 w 12191999"/>
              <a:gd name="connsiteY0" fmla="*/ 0 h 4725144"/>
              <a:gd name="connsiteX1" fmla="*/ 12191999 w 12191999"/>
              <a:gd name="connsiteY1" fmla="*/ 0 h 4725144"/>
              <a:gd name="connsiteX2" fmla="*/ 12191999 w 12191999"/>
              <a:gd name="connsiteY2" fmla="*/ 4725144 h 4725144"/>
              <a:gd name="connsiteX3" fmla="*/ 0 w 12191999"/>
              <a:gd name="connsiteY3" fmla="*/ 4725144 h 47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725144">
                <a:moveTo>
                  <a:pt x="0" y="0"/>
                </a:moveTo>
                <a:lnTo>
                  <a:pt x="12191999" y="0"/>
                </a:lnTo>
                <a:lnTo>
                  <a:pt x="12191999" y="4725144"/>
                </a:lnTo>
                <a:lnTo>
                  <a:pt x="0" y="4725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6579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33232E-FC38-0D36-CAF7-8276CEDB6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63954" cy="6845249"/>
          </a:xfrm>
          <a:custGeom>
            <a:avLst/>
            <a:gdLst>
              <a:gd name="connsiteX0" fmla="*/ 0 w 5663954"/>
              <a:gd name="connsiteY0" fmla="*/ 0 h 6845249"/>
              <a:gd name="connsiteX1" fmla="*/ 4531163 w 5663954"/>
              <a:gd name="connsiteY1" fmla="*/ 0 h 6845249"/>
              <a:gd name="connsiteX2" fmla="*/ 5663954 w 5663954"/>
              <a:gd name="connsiteY2" fmla="*/ 3422624 h 6845249"/>
              <a:gd name="connsiteX3" fmla="*/ 4531163 w 5663954"/>
              <a:gd name="connsiteY3" fmla="*/ 6845249 h 6845249"/>
              <a:gd name="connsiteX4" fmla="*/ 0 w 5663954"/>
              <a:gd name="connsiteY4" fmla="*/ 6845249 h 684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3954" h="6845249">
                <a:moveTo>
                  <a:pt x="0" y="0"/>
                </a:moveTo>
                <a:lnTo>
                  <a:pt x="4531163" y="0"/>
                </a:lnTo>
                <a:lnTo>
                  <a:pt x="5663954" y="3422624"/>
                </a:lnTo>
                <a:lnTo>
                  <a:pt x="4531163" y="6845249"/>
                </a:lnTo>
                <a:lnTo>
                  <a:pt x="0" y="68452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404812"/>
            <a:ext cx="4104407" cy="151201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44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982807-C14E-AF35-791C-043807DCB6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79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3DD7133-F609-9F25-211E-610586B7A4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0 w 12191999"/>
              <a:gd name="connsiteY0" fmla="*/ 0 h 4725144"/>
              <a:gd name="connsiteX1" fmla="*/ 12191999 w 12191999"/>
              <a:gd name="connsiteY1" fmla="*/ 0 h 4725144"/>
              <a:gd name="connsiteX2" fmla="*/ 12191999 w 12191999"/>
              <a:gd name="connsiteY2" fmla="*/ 4725144 h 4725144"/>
              <a:gd name="connsiteX3" fmla="*/ 0 w 12191999"/>
              <a:gd name="connsiteY3" fmla="*/ 4725144 h 472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725144">
                <a:moveTo>
                  <a:pt x="0" y="0"/>
                </a:moveTo>
                <a:lnTo>
                  <a:pt x="12191999" y="0"/>
                </a:lnTo>
                <a:lnTo>
                  <a:pt x="12191999" y="4725144"/>
                </a:lnTo>
                <a:lnTo>
                  <a:pt x="0" y="47251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84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D453F0-A9AF-46F2-94A4-99797E8F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A8951-D71A-44A5-8B1A-BC511039AD22}" type="datetimeFigureOut">
              <a:rPr lang="de-AT" smtClean="0"/>
              <a:t>23.06.2025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7EC39E-1C25-4BAC-BB9C-E3561B888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A2B91F-7B66-4283-9ECB-5797CD19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B2731-3747-4DB4-B527-37D19D47B63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104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Ö_Mast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084C02C1-0822-AE95-A3FE-ABD66E6FFBFA}"/>
              </a:ext>
            </a:extLst>
          </p:cNvPr>
          <p:cNvSpPr/>
          <p:nvPr userDrawn="1"/>
        </p:nvSpPr>
        <p:spPr>
          <a:xfrm>
            <a:off x="0" y="205263"/>
            <a:ext cx="6096000" cy="1224137"/>
          </a:xfrm>
          <a:prstGeom prst="roundRect">
            <a:avLst>
              <a:gd name="adj" fmla="val 1728"/>
            </a:avLst>
          </a:prstGeom>
          <a:gradFill flip="none" rotWithShape="1">
            <a:gsLst>
              <a:gs pos="100000">
                <a:schemeClr val="accent2">
                  <a:alpha val="0"/>
                </a:schemeClr>
              </a:gs>
              <a:gs pos="99000">
                <a:srgbClr val="FAF0A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302095D8-0F2D-989B-95C6-FC8C47950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00" y="360000"/>
            <a:ext cx="1230280" cy="4356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290CBF1D-5E83-77B7-2AF7-E0548731190D}"/>
              </a:ext>
            </a:extLst>
          </p:cNvPr>
          <p:cNvSpPr txBox="1">
            <a:spLocks/>
          </p:cNvSpPr>
          <p:nvPr userDrawn="1"/>
        </p:nvSpPr>
        <p:spPr>
          <a:xfrm>
            <a:off x="479376" y="299924"/>
            <a:ext cx="4032399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ÜBERSCHRIFT</a:t>
            </a:r>
          </a:p>
          <a:p>
            <a:r>
              <a:rPr lang="de-AT" sz="2800" dirty="0">
                <a:solidFill>
                  <a:srgbClr val="70717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GROSSLETTERS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B6FE16-D09B-E3AE-4FF8-51BFEB4E3F2B}"/>
              </a:ext>
            </a:extLst>
          </p:cNvPr>
          <p:cNvSpPr txBox="1"/>
          <p:nvPr userDrawn="1"/>
        </p:nvSpPr>
        <p:spPr>
          <a:xfrm>
            <a:off x="479425" y="2564904"/>
            <a:ext cx="40323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de-AT" b="1" dirty="0">
                <a:solidFill>
                  <a:srgbClr val="7071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Grundstückssuche (Zentrumsnähe bevorzugt)</a:t>
            </a:r>
          </a:p>
          <a:p>
            <a:pPr marL="285750" indent="-285750">
              <a:buBlip>
                <a:blip r:embed="rId3"/>
              </a:buBlip>
            </a:pPr>
            <a:endParaRPr lang="de-AT" b="1" dirty="0">
              <a:solidFill>
                <a:srgbClr val="7071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de-AT" b="1" dirty="0">
                <a:solidFill>
                  <a:srgbClr val="7071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Erhebungsblatt am Gemeindeamt Fuschl am See abgeben</a:t>
            </a:r>
          </a:p>
          <a:p>
            <a:pPr marL="285750" indent="-285750">
              <a:buBlip>
                <a:blip r:embed="rId3"/>
              </a:buBlip>
            </a:pPr>
            <a:endParaRPr lang="de-AT" b="1" dirty="0">
              <a:solidFill>
                <a:srgbClr val="7071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de-AT" b="1" dirty="0">
                <a:solidFill>
                  <a:srgbClr val="7071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eventuell Mehrfachfunktion des Gemeinschaftsraums </a:t>
            </a:r>
            <a:r>
              <a:rPr lang="de-AT" sz="1600" b="1" dirty="0">
                <a:solidFill>
                  <a:srgbClr val="7071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(Gemeinde)</a:t>
            </a:r>
          </a:p>
        </p:txBody>
      </p:sp>
    </p:spTree>
    <p:extLst>
      <p:ext uri="{BB962C8B-B14F-4D97-AF65-F5344CB8AC3E}">
        <p14:creationId xmlns:p14="http://schemas.microsoft.com/office/powerpoint/2010/main" val="7544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159602-0631-14C0-61AE-C490673910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9976" y="0"/>
            <a:ext cx="6312024" cy="6473942"/>
          </a:xfrm>
          <a:custGeom>
            <a:avLst/>
            <a:gdLst>
              <a:gd name="connsiteX0" fmla="*/ 311656 w 6312024"/>
              <a:gd name="connsiteY0" fmla="*/ 0 h 6473942"/>
              <a:gd name="connsiteX1" fmla="*/ 6312024 w 6312024"/>
              <a:gd name="connsiteY1" fmla="*/ 0 h 6473942"/>
              <a:gd name="connsiteX2" fmla="*/ 6312024 w 6312024"/>
              <a:gd name="connsiteY2" fmla="*/ 6220170 h 6473942"/>
              <a:gd name="connsiteX3" fmla="*/ 6196649 w 6312024"/>
              <a:gd name="connsiteY3" fmla="*/ 6259209 h 6473942"/>
              <a:gd name="connsiteX4" fmla="*/ 4776318 w 6312024"/>
              <a:gd name="connsiteY4" fmla="*/ 6473942 h 6473942"/>
              <a:gd name="connsiteX5" fmla="*/ 0 w 6312024"/>
              <a:gd name="connsiteY5" fmla="*/ 1697624 h 6473942"/>
              <a:gd name="connsiteX6" fmla="*/ 289826 w 6312024"/>
              <a:gd name="connsiteY6" fmla="*/ 55366 h 647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2024" h="6473942">
                <a:moveTo>
                  <a:pt x="311656" y="0"/>
                </a:moveTo>
                <a:lnTo>
                  <a:pt x="6312024" y="0"/>
                </a:lnTo>
                <a:lnTo>
                  <a:pt x="6312024" y="6220170"/>
                </a:lnTo>
                <a:lnTo>
                  <a:pt x="6196649" y="6259209"/>
                </a:lnTo>
                <a:cubicBezTo>
                  <a:pt x="5747967" y="6398763"/>
                  <a:pt x="5270922" y="6473942"/>
                  <a:pt x="4776318" y="6473942"/>
                </a:cubicBezTo>
                <a:cubicBezTo>
                  <a:pt x="2138430" y="6473942"/>
                  <a:pt x="0" y="4335512"/>
                  <a:pt x="0" y="1697624"/>
                </a:cubicBezTo>
                <a:cubicBezTo>
                  <a:pt x="0" y="1120586"/>
                  <a:pt x="102328" y="567448"/>
                  <a:pt x="289826" y="5536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404813"/>
            <a:ext cx="11233150" cy="8636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07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33232E-FC38-0D36-CAF7-8276CEDB6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63954" cy="6845249"/>
          </a:xfrm>
          <a:custGeom>
            <a:avLst/>
            <a:gdLst>
              <a:gd name="connsiteX0" fmla="*/ 0 w 5663954"/>
              <a:gd name="connsiteY0" fmla="*/ 0 h 6845249"/>
              <a:gd name="connsiteX1" fmla="*/ 4531163 w 5663954"/>
              <a:gd name="connsiteY1" fmla="*/ 0 h 6845249"/>
              <a:gd name="connsiteX2" fmla="*/ 5663954 w 5663954"/>
              <a:gd name="connsiteY2" fmla="*/ 3422624 h 6845249"/>
              <a:gd name="connsiteX3" fmla="*/ 4531163 w 5663954"/>
              <a:gd name="connsiteY3" fmla="*/ 6845249 h 6845249"/>
              <a:gd name="connsiteX4" fmla="*/ 0 w 5663954"/>
              <a:gd name="connsiteY4" fmla="*/ 6845249 h 684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3954" h="6845249">
                <a:moveTo>
                  <a:pt x="0" y="0"/>
                </a:moveTo>
                <a:lnTo>
                  <a:pt x="4531163" y="0"/>
                </a:lnTo>
                <a:lnTo>
                  <a:pt x="5663954" y="3422624"/>
                </a:lnTo>
                <a:lnTo>
                  <a:pt x="4531163" y="6845249"/>
                </a:lnTo>
                <a:lnTo>
                  <a:pt x="0" y="68452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404812"/>
            <a:ext cx="4104407" cy="15120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33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D982807-C14E-AF35-791C-043807DCB6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404813"/>
            <a:ext cx="11233150" cy="8636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79425" y="6525344"/>
            <a:ext cx="3860800" cy="268288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/>
          <a:lstStyle/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02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9425" y="404813"/>
            <a:ext cx="1123315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9425" y="1484313"/>
            <a:ext cx="11233150" cy="4968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CE486AD-316E-4AF8-99D5-F2C68C72D772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rgbClr val="70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16">
            <a:extLst>
              <a:ext uri="{FF2B5EF4-FFF2-40B4-BE49-F238E27FC236}">
                <a16:creationId xmlns:a16="http://schemas.microsoft.com/office/drawing/2014/main" id="{F2691D8D-2563-42FC-8092-30E9376DC14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90" y="6196700"/>
            <a:ext cx="1224135" cy="4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3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9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orient="horz" pos="4065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1163791-229A-49B6-A8D4-CC95DFB4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760BD4-B286-490B-AE00-AC39F7E54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B3C325-7B85-4C39-8FDF-705E5508D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A8951-D71A-44A5-8B1A-BC511039AD22}" type="datetimeFigureOut">
              <a:rPr lang="de-AT" smtClean="0"/>
              <a:t>23.06.2025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1A8016-716D-4A65-BE7E-2478C8607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4ECDEA-066E-4E6F-849D-C9A2BE481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2731-3747-4DB4-B527-37D19D47B635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C5E285-30BA-485C-A25E-AF0D93A22AE3}"/>
              </a:ext>
            </a:extLst>
          </p:cNvPr>
          <p:cNvSpPr/>
          <p:nvPr userDrawn="1"/>
        </p:nvSpPr>
        <p:spPr>
          <a:xfrm>
            <a:off x="9741064" y="-12277"/>
            <a:ext cx="2450936" cy="6870277"/>
          </a:xfrm>
          <a:prstGeom prst="rect">
            <a:avLst/>
          </a:prstGeom>
          <a:solidFill>
            <a:srgbClr val="FCF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8D727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22D651-4B36-4942-9778-E2D0DD3EB1C2}"/>
              </a:ext>
            </a:extLst>
          </p:cNvPr>
          <p:cNvSpPr/>
          <p:nvPr userDrawn="1"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rgbClr val="70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16">
            <a:extLst>
              <a:ext uri="{FF2B5EF4-FFF2-40B4-BE49-F238E27FC236}">
                <a16:creationId xmlns:a16="http://schemas.microsoft.com/office/drawing/2014/main" id="{DC28F4D7-DF7A-4408-ACF7-1AC883A54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90" y="6196700"/>
            <a:ext cx="1224135" cy="42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9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97C8809-02E0-4121-9820-296EB320E0D9}"/>
              </a:ext>
            </a:extLst>
          </p:cNvPr>
          <p:cNvSpPr/>
          <p:nvPr userDrawn="1"/>
        </p:nvSpPr>
        <p:spPr>
          <a:xfrm>
            <a:off x="0" y="4005064"/>
            <a:ext cx="12192000" cy="2852936"/>
          </a:xfrm>
          <a:prstGeom prst="rect">
            <a:avLst/>
          </a:prstGeom>
          <a:solidFill>
            <a:srgbClr val="70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8D727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5D62-0CEC-456B-8840-37D2118386F0}" type="slidenum">
              <a:rPr lang="de-AT" smtClean="0"/>
              <a:t>‹Nr.›</a:t>
            </a:fld>
            <a:endParaRPr lang="de-AT"/>
          </a:p>
        </p:txBody>
      </p:sp>
      <p:pic>
        <p:nvPicPr>
          <p:cNvPr id="10" name="Grafik 16">
            <a:extLst>
              <a:ext uri="{FF2B5EF4-FFF2-40B4-BE49-F238E27FC236}">
                <a16:creationId xmlns:a16="http://schemas.microsoft.com/office/drawing/2014/main" id="{F2691D8D-2563-42FC-8092-30E9376DC1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90" y="6196700"/>
            <a:ext cx="1224135" cy="428602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FBB8689C-9674-4749-B2C1-A60F8F9EBFFF}"/>
              </a:ext>
            </a:extLst>
          </p:cNvPr>
          <p:cNvSpPr/>
          <p:nvPr userDrawn="1"/>
        </p:nvSpPr>
        <p:spPr>
          <a:xfrm>
            <a:off x="715168" y="1646806"/>
            <a:ext cx="3186113" cy="623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 varius quam quisque id diam vel. Ut enim bla</a:t>
            </a:r>
            <a:r>
              <a:rPr lang="en-US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ndit volu</a:t>
            </a:r>
            <a:r>
              <a:rPr lang="en-US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tpat maecenas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F010C99F-232F-4BEC-862E-67947427A0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3318" y="1196752"/>
            <a:ext cx="23098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de-DE" sz="1600" b="1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1</a:t>
            </a:r>
            <a:endParaRPr lang="id-ID" altLang="de-DE" sz="1600" b="1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5E7E4F25-C94B-4CF1-995A-08C3DBC72CDB}"/>
              </a:ext>
            </a:extLst>
          </p:cNvPr>
          <p:cNvSpPr/>
          <p:nvPr userDrawn="1"/>
        </p:nvSpPr>
        <p:spPr>
          <a:xfrm>
            <a:off x="4502150" y="1646806"/>
            <a:ext cx="3187700" cy="623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 varius quam quisque id diam vel. Ut enim bla</a:t>
            </a:r>
            <a:r>
              <a:rPr lang="en-US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ndit volu</a:t>
            </a:r>
            <a:r>
              <a:rPr lang="en-US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tpat maecenas</a:t>
            </a: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C4B2DE80-CFB4-47D1-AF67-B9E34E9386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40300" y="1196752"/>
            <a:ext cx="2311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de-DE" sz="1600" b="1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</a:t>
            </a:r>
            <a:r>
              <a:rPr lang="en-US" altLang="de-DE" sz="1600" b="1" dirty="0">
                <a:solidFill>
                  <a:srgbClr val="707174"/>
                </a:solidFill>
                <a:cs typeface="Times New Roman" panose="02020603050405020304" pitchFamily="18" charset="0"/>
              </a:rPr>
              <a:t> 2</a:t>
            </a:r>
            <a:endParaRPr lang="id-ID" altLang="de-DE" sz="1600" b="1" dirty="0">
              <a:solidFill>
                <a:srgbClr val="707174"/>
              </a:solidFill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CEC00E5B-CE8B-49A4-843A-7D3073BE6124}"/>
              </a:ext>
            </a:extLst>
          </p:cNvPr>
          <p:cNvSpPr/>
          <p:nvPr userDrawn="1"/>
        </p:nvSpPr>
        <p:spPr>
          <a:xfrm>
            <a:off x="8290719" y="1646806"/>
            <a:ext cx="3186112" cy="623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 varius quam quisque id diam vel. Ut enim bla</a:t>
            </a:r>
            <a:r>
              <a:rPr lang="en-US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ndit volu</a:t>
            </a:r>
            <a:r>
              <a:rPr lang="en-US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tpat maecenas</a:t>
            </a: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7A171F37-709C-4E99-8785-846390136F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8869" y="1196752"/>
            <a:ext cx="23098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de-DE" sz="1600" b="1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</a:t>
            </a:r>
            <a:r>
              <a:rPr lang="en-US" altLang="de-DE" sz="1600" b="1" dirty="0">
                <a:solidFill>
                  <a:srgbClr val="707174"/>
                </a:solidFill>
                <a:cs typeface="Times New Roman" panose="02020603050405020304" pitchFamily="18" charset="0"/>
              </a:rPr>
              <a:t> 3</a:t>
            </a:r>
            <a:endParaRPr lang="id-ID" altLang="de-DE" sz="1600" b="1" dirty="0">
              <a:solidFill>
                <a:srgbClr val="707174"/>
              </a:solidFill>
            </a:endParaRPr>
          </a:p>
        </p:txBody>
      </p:sp>
      <p:sp>
        <p:nvSpPr>
          <p:cNvPr id="19" name="Foliennummernplatzhalter 2">
            <a:extLst>
              <a:ext uri="{FF2B5EF4-FFF2-40B4-BE49-F238E27FC236}">
                <a16:creationId xmlns:a16="http://schemas.microsoft.com/office/drawing/2014/main" id="{FB526AB1-7EE3-4E13-92C2-2CD270A06D4C}"/>
              </a:ext>
            </a:extLst>
          </p:cNvPr>
          <p:cNvSpPr txBox="1">
            <a:spLocks/>
          </p:cNvSpPr>
          <p:nvPr userDrawn="1"/>
        </p:nvSpPr>
        <p:spPr>
          <a:xfrm>
            <a:off x="11496600" y="6525344"/>
            <a:ext cx="576015" cy="26828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4D4EA0B4-7089-4B8C-9B99-A1EF045960A1}"/>
              </a:ext>
            </a:extLst>
          </p:cNvPr>
          <p:cNvSpPr txBox="1">
            <a:spLocks/>
          </p:cNvSpPr>
          <p:nvPr userDrawn="1"/>
        </p:nvSpPr>
        <p:spPr>
          <a:xfrm>
            <a:off x="479425" y="602269"/>
            <a:ext cx="11233150" cy="863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ÜBERSICHT</a:t>
            </a:r>
          </a:p>
        </p:txBody>
      </p:sp>
    </p:spTree>
    <p:extLst>
      <p:ext uri="{BB962C8B-B14F-4D97-AF65-F5344CB8AC3E}">
        <p14:creationId xmlns:p14="http://schemas.microsoft.com/office/powerpoint/2010/main" val="160717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9">
          <p15:clr>
            <a:srgbClr val="F26B43"/>
          </p15:clr>
        </p15:guide>
        <p15:guide id="2" pos="302">
          <p15:clr>
            <a:srgbClr val="F26B43"/>
          </p15:clr>
        </p15:guide>
        <p15:guide id="3" orient="horz" pos="4065">
          <p15:clr>
            <a:srgbClr val="F26B43"/>
          </p15:clr>
        </p15:guide>
        <p15:guide id="4" pos="7378">
          <p15:clr>
            <a:srgbClr val="F26B43"/>
          </p15:clr>
        </p15:guide>
        <p15:guide id="5" orient="horz" pos="255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1C90E86-74E5-930E-CDD8-BC9F97F618B8}"/>
              </a:ext>
            </a:extLst>
          </p:cNvPr>
          <p:cNvSpPr/>
          <p:nvPr/>
        </p:nvSpPr>
        <p:spPr>
          <a:xfrm>
            <a:off x="1199456" y="-1"/>
            <a:ext cx="12192000" cy="6858000"/>
          </a:xfrm>
          <a:prstGeom prst="rect">
            <a:avLst/>
          </a:prstGeom>
          <a:solidFill>
            <a:srgbClr val="70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2">
            <a:extLst>
              <a:ext uri="{FF2B5EF4-FFF2-40B4-BE49-F238E27FC236}">
                <a16:creationId xmlns:a16="http://schemas.microsoft.com/office/drawing/2014/main" id="{D3345B0C-471F-360A-4172-82BFC83B927E}"/>
              </a:ext>
            </a:extLst>
          </p:cNvPr>
          <p:cNvSpPr/>
          <p:nvPr/>
        </p:nvSpPr>
        <p:spPr>
          <a:xfrm>
            <a:off x="5951984" y="3746773"/>
            <a:ext cx="65679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Mattsee/</a:t>
            </a:r>
            <a:r>
              <a:rPr lang="en-US" sz="4000" b="1" dirty="0" err="1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Ochsenharing</a:t>
            </a:r>
            <a:endParaRPr lang="en-US" sz="4000" b="1" dirty="0">
              <a:ln w="12700">
                <a:noFill/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 23. </a:t>
            </a:r>
            <a:r>
              <a:rPr lang="en-US" sz="2800" b="1" dirty="0" err="1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Juni</a:t>
            </a:r>
            <a:r>
              <a:rPr lang="en-US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2025</a:t>
            </a:r>
          </a:p>
          <a:p>
            <a:pPr algn="ctr"/>
            <a:endParaRPr lang="en-US" sz="4000" b="1" dirty="0">
              <a:ln w="12700">
                <a:noFill/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DD7EE5A-7E70-6A6D-FA65-73E5A8DF9B96}"/>
              </a:ext>
            </a:extLst>
          </p:cNvPr>
          <p:cNvSpPr txBox="1"/>
          <p:nvPr/>
        </p:nvSpPr>
        <p:spPr>
          <a:xfrm>
            <a:off x="638016" y="6187071"/>
            <a:ext cx="636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8D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heimat-</a:t>
            </a:r>
            <a:r>
              <a:rPr lang="de-AT" sz="2800" b="1" dirty="0" err="1">
                <a:solidFill>
                  <a:srgbClr val="F8D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oesterreich.at</a:t>
            </a:r>
            <a:endParaRPr lang="de-AT" sz="2800" dirty="0">
              <a:solidFill>
                <a:srgbClr val="F8D72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CC7854-0909-48D0-B54A-44B2F267D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184848"/>
            <a:ext cx="3528392" cy="123538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D9C5DF7-A907-4334-A0BF-0BA6834C3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2" b="11375"/>
          <a:stretch/>
        </p:blipFill>
        <p:spPr>
          <a:xfrm>
            <a:off x="0" y="-1"/>
            <a:ext cx="6158994" cy="60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337" y="2045168"/>
            <a:ext cx="3024335" cy="1743871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Mietwohnungen Dachdraufsicht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 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Eigentum/Mietkauf 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DG</a:t>
            </a: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10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9120337" y="404664"/>
            <a:ext cx="30716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 6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21A8C02-C789-4FA0-A245-CA031685B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80"/>
            <a:ext cx="9100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546CAB23-0033-4BFB-8BD8-C03A6472FB38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916832"/>
            <a:ext cx="4104407" cy="1911007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2-Zimmer Wohnung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Wohnfläche ca. 48 m² mit Balkon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11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032399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WOHNBEISPIEL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14D638-53BF-449C-9AF5-343D8CE8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0"/>
            <a:ext cx="3024336" cy="58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546CAB23-0033-4BFB-8BD8-C03A6472FB38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473497"/>
            <a:ext cx="2952279" cy="1911007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3-Zimmer Wohnung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Wohnfläche ca. 64 m² </a:t>
            </a:r>
            <a:b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Balkon oder </a:t>
            </a:r>
            <a:b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Terrasse mit Garten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12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032399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WOHNBEISPIEL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C20786-0C87-41E4-ADE2-8A54D6B4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77" y="548680"/>
            <a:ext cx="2791498" cy="4908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F8D808-730F-436B-A673-CED7FB01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476672"/>
            <a:ext cx="2504921" cy="53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546CAB23-0033-4BFB-8BD8-C03A6472FB38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473497"/>
            <a:ext cx="3096295" cy="1911007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4-Zimmer Wohnung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Wohnfläche ab ca. 84 m² </a:t>
            </a:r>
            <a:b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Balkon oder Terrasse mit Garten 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13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032399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WOHNBEISPIEL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41DFB0-F11E-4A31-A90D-828630A5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154" y="692696"/>
            <a:ext cx="3655421" cy="51922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F19E647-2C4F-48CF-BB0A-7C8BD7CC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266" y="183659"/>
            <a:ext cx="3712025" cy="54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14</a:t>
            </a:fld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32D344B-171A-469F-AF12-329850BD0869}"/>
              </a:ext>
            </a:extLst>
          </p:cNvPr>
          <p:cNvSpPr/>
          <p:nvPr/>
        </p:nvSpPr>
        <p:spPr>
          <a:xfrm>
            <a:off x="3647728" y="1988840"/>
            <a:ext cx="669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geförderte Mietwohnungen</a:t>
            </a:r>
          </a:p>
          <a:p>
            <a:pPr marL="285750" indent="-285750">
              <a:buBlip>
                <a:blip r:embed="rId2">
                  <a:extLst/>
                </a:blip>
              </a:buBlip>
            </a:pP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geförderte Mietwohnungen mit Kaufoption</a:t>
            </a:r>
          </a:p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geförderte Eigentumswohnungen</a:t>
            </a:r>
          </a:p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Wohnbauförderung 2025 </a:t>
            </a:r>
          </a:p>
          <a:p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9FBECD5-D174-40DC-906B-773DDA040499}"/>
              </a:ext>
            </a:extLst>
          </p:cNvPr>
          <p:cNvSpPr txBox="1">
            <a:spLocks/>
          </p:cNvSpPr>
          <p:nvPr/>
        </p:nvSpPr>
        <p:spPr>
          <a:xfrm>
            <a:off x="2495600" y="404664"/>
            <a:ext cx="6048672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verschiedene „Rechtsformen“ </a:t>
            </a:r>
          </a:p>
        </p:txBody>
      </p:sp>
    </p:spTree>
    <p:extLst>
      <p:ext uri="{BB962C8B-B14F-4D97-AF65-F5344CB8AC3E}">
        <p14:creationId xmlns:p14="http://schemas.microsoft.com/office/powerpoint/2010/main" val="22398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15</a:t>
            </a:fld>
            <a:endParaRPr lang="de-AT"/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69E0FC02-D279-4C9A-8D69-DF4D15F8FFC1}"/>
              </a:ext>
            </a:extLst>
          </p:cNvPr>
          <p:cNvSpPr txBox="1">
            <a:spLocks/>
          </p:cNvSpPr>
          <p:nvPr/>
        </p:nvSpPr>
        <p:spPr>
          <a:xfrm>
            <a:off x="2495600" y="136002"/>
            <a:ext cx="6912768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FÖRDERUNGSVORAUSSETZUNGEN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3AD04B5-084A-4498-B4C4-84A065835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198" y="1866124"/>
            <a:ext cx="468000" cy="468000"/>
          </a:xfrm>
          <a:prstGeom prst="rect">
            <a:avLst/>
          </a:prstGeom>
        </p:spPr>
      </p:pic>
      <p:sp>
        <p:nvSpPr>
          <p:cNvPr id="12" name="TextBox 29">
            <a:extLst>
              <a:ext uri="{FF2B5EF4-FFF2-40B4-BE49-F238E27FC236}">
                <a16:creationId xmlns:a16="http://schemas.microsoft.com/office/drawing/2014/main" id="{13117843-0E8C-41C5-ADFE-FE47241335EE}"/>
              </a:ext>
            </a:extLst>
          </p:cNvPr>
          <p:cNvSpPr txBox="1"/>
          <p:nvPr/>
        </p:nvSpPr>
        <p:spPr>
          <a:xfrm>
            <a:off x="1283266" y="1915458"/>
            <a:ext cx="428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Dringender Wohnbedarf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5489408-F88E-42AE-BDD9-9C35B5AD7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958" y="4365104"/>
            <a:ext cx="432000" cy="432000"/>
          </a:xfrm>
          <a:prstGeom prst="rect">
            <a:avLst/>
          </a:prstGeom>
        </p:spPr>
      </p:pic>
      <p:sp>
        <p:nvSpPr>
          <p:cNvPr id="15" name="TextBox 31">
            <a:extLst>
              <a:ext uri="{FF2B5EF4-FFF2-40B4-BE49-F238E27FC236}">
                <a16:creationId xmlns:a16="http://schemas.microsoft.com/office/drawing/2014/main" id="{94065117-B074-4CBD-B623-7E92EBF0EFC3}"/>
              </a:ext>
            </a:extLst>
          </p:cNvPr>
          <p:cNvSpPr txBox="1"/>
          <p:nvPr/>
        </p:nvSpPr>
        <p:spPr>
          <a:xfrm>
            <a:off x="1230582" y="4286913"/>
            <a:ext cx="4313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Aufgabe der Rechte an der bisherigen Wohnung/Eigentum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0CAFC17-8EB0-4EDB-B3D1-11A61D52D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4032" y="1898322"/>
            <a:ext cx="360000" cy="360000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15BC36BC-1F86-4D58-A22E-53BFEA7E91B8}"/>
              </a:ext>
            </a:extLst>
          </p:cNvPr>
          <p:cNvSpPr txBox="1"/>
          <p:nvPr/>
        </p:nvSpPr>
        <p:spPr>
          <a:xfrm>
            <a:off x="6996100" y="1888990"/>
            <a:ext cx="4824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Hauptwohnsitz muss begründet werden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C10470-8D58-4C91-B333-5FDEE213DA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032" y="3040950"/>
            <a:ext cx="432000" cy="432000"/>
          </a:xfrm>
          <a:prstGeom prst="rect">
            <a:avLst/>
          </a:prstGeom>
        </p:spPr>
      </p:pic>
      <p:sp>
        <p:nvSpPr>
          <p:cNvPr id="20" name="TextBox 37">
            <a:extLst>
              <a:ext uri="{FF2B5EF4-FFF2-40B4-BE49-F238E27FC236}">
                <a16:creationId xmlns:a16="http://schemas.microsoft.com/office/drawing/2014/main" id="{2E364AFF-2B2E-46BC-8CC3-9A78B7ADC591}"/>
              </a:ext>
            </a:extLst>
          </p:cNvPr>
          <p:cNvSpPr txBox="1"/>
          <p:nvPr/>
        </p:nvSpPr>
        <p:spPr>
          <a:xfrm>
            <a:off x="7104112" y="2928286"/>
            <a:ext cx="4305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Einkommensobergrenzen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78E74D-5376-47B4-A064-D8B2F46ECC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616" y="4255578"/>
            <a:ext cx="432000" cy="432000"/>
          </a:xfrm>
          <a:prstGeom prst="rect">
            <a:avLst/>
          </a:prstGeom>
        </p:spPr>
      </p:pic>
      <p:sp>
        <p:nvSpPr>
          <p:cNvPr id="22" name="TextBox 39">
            <a:extLst>
              <a:ext uri="{FF2B5EF4-FFF2-40B4-BE49-F238E27FC236}">
                <a16:creationId xmlns:a16="http://schemas.microsoft.com/office/drawing/2014/main" id="{150C6DEF-0ACE-4D8F-AEBC-8FB0462D4E1E}"/>
              </a:ext>
            </a:extLst>
          </p:cNvPr>
          <p:cNvSpPr txBox="1"/>
          <p:nvPr/>
        </p:nvSpPr>
        <p:spPr>
          <a:xfrm>
            <a:off x="7104112" y="4299534"/>
            <a:ext cx="428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Beschränkung der Nutzflächen bei Miete und Miete mit Kaufoption</a:t>
            </a:r>
          </a:p>
        </p:txBody>
      </p:sp>
      <p:sp>
        <p:nvSpPr>
          <p:cNvPr id="23" name="TextBox 29">
            <a:extLst>
              <a:ext uri="{FF2B5EF4-FFF2-40B4-BE49-F238E27FC236}">
                <a16:creationId xmlns:a16="http://schemas.microsoft.com/office/drawing/2014/main" id="{A3461E5D-A588-46BE-9060-72BBC2784EB0}"/>
              </a:ext>
            </a:extLst>
          </p:cNvPr>
          <p:cNvSpPr txBox="1"/>
          <p:nvPr/>
        </p:nvSpPr>
        <p:spPr>
          <a:xfrm>
            <a:off x="1283266" y="3036007"/>
            <a:ext cx="428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Volljährigkeit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25BFD6-F39F-4013-946C-FC3C3A3AC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03" y="2928286"/>
            <a:ext cx="468000" cy="5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16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968552" cy="123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3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Begriffsbestimmungen und Beschränkung der Nutzfläche</a:t>
            </a:r>
          </a:p>
          <a:p>
            <a:r>
              <a:rPr lang="de-AT" sz="19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(Miete, Mietkauf)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0CB11A-6D6F-48D6-80EB-A631FF3AAFF9}"/>
              </a:ext>
            </a:extLst>
          </p:cNvPr>
          <p:cNvSpPr txBox="1"/>
          <p:nvPr/>
        </p:nvSpPr>
        <p:spPr>
          <a:xfrm>
            <a:off x="551384" y="263691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  <a:p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033D158-6F44-49D2-9EF9-B4E8FCF6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20" y="1951787"/>
            <a:ext cx="4000500" cy="990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5203A2-F791-45A7-BB39-9313DF149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0" y="2960077"/>
            <a:ext cx="4048125" cy="23622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6115B3F-AF7A-4354-9140-18C33160D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63" y="585614"/>
            <a:ext cx="4191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17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968552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sz="19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771A85A-D04E-46CC-91A5-77C9DFB2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63861" y="299924"/>
            <a:ext cx="4032449" cy="53672"/>
          </a:xfrm>
        </p:spPr>
        <p:txBody>
          <a:bodyPr>
            <a:normAutofit fontScale="90000"/>
          </a:bodyPr>
          <a:lstStyle/>
          <a:p>
            <a:br>
              <a:rPr lang="de-AT" sz="31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AT" sz="31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31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Einkommensgrenzen </a:t>
            </a:r>
            <a:br>
              <a:rPr lang="de-AT" sz="3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27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(Miete, Mietkauf)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E8E23F-87A2-4767-9D2E-6975A60C7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922434"/>
            <a:ext cx="4718791" cy="35709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1DC63F-AEA9-43F1-8BA6-43C051F1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9" y="3573016"/>
            <a:ext cx="57721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4F7D8F-C987-CD9E-2269-1A761D2B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18</a:t>
            </a:fld>
            <a:endParaRPr lang="de-AT"/>
          </a:p>
        </p:txBody>
      </p:sp>
      <p:sp>
        <p:nvSpPr>
          <p:cNvPr id="30" name="Titel 10">
            <a:extLst>
              <a:ext uri="{FF2B5EF4-FFF2-40B4-BE49-F238E27FC236}">
                <a16:creationId xmlns:a16="http://schemas.microsoft.com/office/drawing/2014/main" id="{ED4EF9FD-AD39-4681-BE91-014A0E3BD7AC}"/>
              </a:ext>
            </a:extLst>
          </p:cNvPr>
          <p:cNvSpPr txBox="1">
            <a:spLocks/>
          </p:cNvSpPr>
          <p:nvPr/>
        </p:nvSpPr>
        <p:spPr>
          <a:xfrm>
            <a:off x="1251784" y="587955"/>
            <a:ext cx="5400600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geförderte Mietwohnung </a:t>
            </a:r>
          </a:p>
        </p:txBody>
      </p:sp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41E56F85-847F-4C58-81C4-1A1F25D0C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52390"/>
              </p:ext>
            </p:extLst>
          </p:nvPr>
        </p:nvGraphicFramePr>
        <p:xfrm>
          <a:off x="1184907" y="1772816"/>
          <a:ext cx="9332911" cy="2016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6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37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1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BEISPIEL EINER ANFANGSMIETE IM 1. JAHR (SCHÄTZKOSTEN), Stand 6/2025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202371"/>
                  </a:ext>
                </a:extLst>
              </a:tr>
              <a:tr h="4832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AT" sz="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Wohngröße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Kaltmiete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Nebenkosten*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ges. monatl.</a:t>
                      </a:r>
                      <a:r>
                        <a:rPr lang="de-AT" sz="1600" b="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Kosten</a:t>
                      </a:r>
                      <a:endParaRPr lang="de-AT" sz="16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83"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Zimmer (50</a:t>
                      </a:r>
                      <a:r>
                        <a:rPr lang="de-AT" sz="1600" b="0" baseline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m²)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€ 413,61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€ 195,--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€ 67,37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€ 675,98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283"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Zimmer (70</a:t>
                      </a:r>
                      <a:r>
                        <a:rPr lang="de-AT" sz="1600" b="0" baseline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m²)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€ 579,05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€ 273,--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€ 94,32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€ 946,37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54050145-7361-4B11-BD1E-8C66AFBDCB3F}"/>
              </a:ext>
            </a:extLst>
          </p:cNvPr>
          <p:cNvSpPr txBox="1"/>
          <p:nvPr/>
        </p:nvSpPr>
        <p:spPr>
          <a:xfrm>
            <a:off x="1251784" y="4293096"/>
            <a:ext cx="739203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Kosten für einen Tiefgaragenplatz enthalten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(teilweise 2. Tiefgaragenplatz  - wird separat verrechnet)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Miete aus den Baukosten erhöht sich p.a. um 2,5% (lt. Zusicherung des Landes Salzburg)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Wohnbeihilfe möglich 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Kaution vor Bezug: 3 Bruttomonatsmieten</a:t>
            </a:r>
            <a:b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11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in den Nebenkosten sind Betriebs-, Heiz-, Verwaltungs- und Instandhaltungskosten enthalten</a:t>
            </a:r>
          </a:p>
        </p:txBody>
      </p:sp>
    </p:spTree>
    <p:extLst>
      <p:ext uri="{BB962C8B-B14F-4D97-AF65-F5344CB8AC3E}">
        <p14:creationId xmlns:p14="http://schemas.microsoft.com/office/powerpoint/2010/main" val="39812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4F7D8F-C987-CD9E-2269-1A761D2B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19</a:t>
            </a:fld>
            <a:endParaRPr lang="de-AT"/>
          </a:p>
        </p:txBody>
      </p:sp>
      <p:sp>
        <p:nvSpPr>
          <p:cNvPr id="30" name="Titel 10">
            <a:extLst>
              <a:ext uri="{FF2B5EF4-FFF2-40B4-BE49-F238E27FC236}">
                <a16:creationId xmlns:a16="http://schemas.microsoft.com/office/drawing/2014/main" id="{ED4EF9FD-AD39-4681-BE91-014A0E3BD7AC}"/>
              </a:ext>
            </a:extLst>
          </p:cNvPr>
          <p:cNvSpPr txBox="1">
            <a:spLocks/>
          </p:cNvSpPr>
          <p:nvPr/>
        </p:nvSpPr>
        <p:spPr>
          <a:xfrm>
            <a:off x="1251784" y="587955"/>
            <a:ext cx="5400600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geförderte Mietwohnung – Beispiel mögliche Wohnbeihilfe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41E56F85-847F-4C58-81C4-1A1F25D0C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863528"/>
              </p:ext>
            </p:extLst>
          </p:nvPr>
        </p:nvGraphicFramePr>
        <p:xfrm>
          <a:off x="1135832" y="1376148"/>
          <a:ext cx="9332911" cy="2017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7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4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16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702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1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BEISPIEL EINER ANFANGSMIETE IM 1. JAHR (SCHÄTZKOSTEN), Stand 6/2025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202371"/>
                  </a:ext>
                </a:extLst>
              </a:tr>
              <a:tr h="4835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AT" sz="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Wohngröße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Kaltmiete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Nebenkosten*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ges. monatl.</a:t>
                      </a:r>
                      <a:r>
                        <a:rPr lang="de-AT" sz="1600" b="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Kosten</a:t>
                      </a:r>
                      <a:endParaRPr lang="de-AT" sz="16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62"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Zimmer (50</a:t>
                      </a:r>
                      <a:r>
                        <a:rPr lang="de-AT" sz="1600" b="0" baseline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m²)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€ 413,61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€ 195,--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€ 67,37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€ 675,98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562"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Zimmer (70</a:t>
                      </a:r>
                      <a:r>
                        <a:rPr lang="de-AT" sz="1600" b="0" baseline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m²)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€ 579,05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€ 273,--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€ 94,32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€ 946,37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ED0CC23D-5F9C-4745-9B64-31504AC21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312367"/>
              </p:ext>
            </p:extLst>
          </p:nvPr>
        </p:nvGraphicFramePr>
        <p:xfrm>
          <a:off x="1122884" y="3443064"/>
          <a:ext cx="9332911" cy="211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57">
                  <a:extLst>
                    <a:ext uri="{9D8B030D-6E8A-4147-A177-3AD203B41FA5}">
                      <a16:colId xmlns:a16="http://schemas.microsoft.com/office/drawing/2014/main" val="3636568642"/>
                    </a:ext>
                  </a:extLst>
                </a:gridCol>
                <a:gridCol w="1717483">
                  <a:extLst>
                    <a:ext uri="{9D8B030D-6E8A-4147-A177-3AD203B41FA5}">
                      <a16:colId xmlns:a16="http://schemas.microsoft.com/office/drawing/2014/main" val="949951116"/>
                    </a:ext>
                  </a:extLst>
                </a:gridCol>
                <a:gridCol w="1522877">
                  <a:extLst>
                    <a:ext uri="{9D8B030D-6E8A-4147-A177-3AD203B41FA5}">
                      <a16:colId xmlns:a16="http://schemas.microsoft.com/office/drawing/2014/main" val="1642072959"/>
                    </a:ext>
                  </a:extLst>
                </a:gridCol>
                <a:gridCol w="1789491">
                  <a:extLst>
                    <a:ext uri="{9D8B030D-6E8A-4147-A177-3AD203B41FA5}">
                      <a16:colId xmlns:a16="http://schemas.microsoft.com/office/drawing/2014/main" val="1471348008"/>
                    </a:ext>
                  </a:extLst>
                </a:gridCol>
                <a:gridCol w="2416303">
                  <a:extLst>
                    <a:ext uri="{9D8B030D-6E8A-4147-A177-3AD203B41FA5}">
                      <a16:colId xmlns:a16="http://schemas.microsoft.com/office/drawing/2014/main" val="1582420432"/>
                    </a:ext>
                  </a:extLst>
                </a:gridCol>
              </a:tblGrid>
              <a:tr h="566702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1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Eventuell mögliche Wohnbeihilfe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693369"/>
                  </a:ext>
                </a:extLst>
              </a:tr>
              <a:tr h="4835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AT" sz="400" b="0" kern="12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Wohngröße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Personen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HaushaltEK</a:t>
                      </a:r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Zumutbarkeit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Wohnbeihilfe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325911"/>
                  </a:ext>
                </a:extLst>
              </a:tr>
              <a:tr h="483562"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Zimmer (50</a:t>
                      </a:r>
                      <a:r>
                        <a:rPr lang="de-AT" sz="1600" b="0" baseline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m²)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Person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1.500,--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11,25%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€ 241,11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813438"/>
                  </a:ext>
                </a:extLst>
              </a:tr>
              <a:tr h="396326"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Zimmer (70</a:t>
                      </a:r>
                      <a:r>
                        <a:rPr lang="de-AT" sz="1600" b="0" baseline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m²)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EW 1 KI Alleinerzieher/in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2.136,--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19,50%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AT" sz="1600" b="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€ 226,61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1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7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1ED0722-27AB-4190-AED3-A1887E264A5D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79425" y="404813"/>
            <a:ext cx="11233150" cy="863600"/>
          </a:xfrm>
        </p:spPr>
        <p:txBody>
          <a:bodyPr>
            <a:normAutofit/>
          </a:bodyPr>
          <a:lstStyle/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PRÄSENTATIONSINHALT</a:t>
            </a:r>
            <a:endParaRPr lang="de-AT" sz="2800" b="1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</a:t>
            </a:fld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1EA13CB-EDFB-97EF-ACEE-A6F40EAA2B5C}"/>
              </a:ext>
            </a:extLst>
          </p:cNvPr>
          <p:cNvSpPr txBox="1"/>
          <p:nvPr/>
        </p:nvSpPr>
        <p:spPr>
          <a:xfrm>
            <a:off x="479424" y="1648099"/>
            <a:ext cx="5112519" cy="328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707174"/>
              </a:buClr>
              <a:buSzPct val="102000"/>
              <a:buFont typeface="+mj-lt"/>
              <a:buAutoNum type="arabicPeriod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Begrüßung/Inhalt </a:t>
            </a:r>
          </a:p>
          <a:p>
            <a:pPr marL="342900" indent="-342900">
              <a:lnSpc>
                <a:spcPct val="150000"/>
              </a:lnSpc>
              <a:buClr>
                <a:srgbClr val="707174"/>
              </a:buClr>
              <a:buSzPct val="102000"/>
              <a:buFont typeface="+mj-lt"/>
              <a:buAutoNum type="arabicPeriod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Projektvorstellung </a:t>
            </a:r>
          </a:p>
          <a:p>
            <a:pPr marL="342900" indent="-342900">
              <a:lnSpc>
                <a:spcPct val="150000"/>
              </a:lnSpc>
              <a:buClr>
                <a:srgbClr val="707174"/>
              </a:buClr>
              <a:buSzPct val="102000"/>
              <a:buFont typeface="+mj-lt"/>
              <a:buAutoNum type="arabicPeriod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Rechtsform:  - Miete</a:t>
            </a:r>
          </a:p>
          <a:p>
            <a:pPr lvl="3">
              <a:lnSpc>
                <a:spcPct val="150000"/>
              </a:lnSpc>
              <a:buClr>
                <a:srgbClr val="707174"/>
              </a:buClr>
              <a:buSzPct val="102000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Miete mit Kaufoption </a:t>
            </a:r>
          </a:p>
          <a:p>
            <a:pPr lvl="3">
              <a:lnSpc>
                <a:spcPct val="150000"/>
              </a:lnSpc>
              <a:buClr>
                <a:srgbClr val="707174"/>
              </a:buClr>
              <a:buSzPct val="102000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- gefördertes Eigentum </a:t>
            </a:r>
          </a:p>
          <a:p>
            <a:pPr marL="342900" indent="-342900">
              <a:lnSpc>
                <a:spcPct val="150000"/>
              </a:lnSpc>
              <a:buClr>
                <a:srgbClr val="707174"/>
              </a:buClr>
              <a:buSzPct val="102000"/>
              <a:buFont typeface="+mj-lt"/>
              <a:buAutoNum type="arabicPeriod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 Anmeldung/Datenblatt</a:t>
            </a:r>
          </a:p>
          <a:p>
            <a:pPr marL="342900" indent="-342900">
              <a:lnSpc>
                <a:spcPct val="150000"/>
              </a:lnSpc>
              <a:buClr>
                <a:srgbClr val="707174"/>
              </a:buClr>
              <a:buSzPct val="102000"/>
              <a:buFont typeface="+mj-lt"/>
              <a:buAutoNum type="arabicPeriod"/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Zeitplan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sz="14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5047D6-F47B-4FD8-938D-A0F49837C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68" y="65254"/>
            <a:ext cx="4957939" cy="27888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B00FAD-2D48-4802-9EA1-562432341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68" y="2949043"/>
            <a:ext cx="4957940" cy="27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4F7D8F-C987-CD9E-2269-1A761D2B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20</a:t>
            </a:fld>
            <a:endParaRPr lang="de-AT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D953C00-DEC4-469C-B1CD-1FB7735283CE}"/>
              </a:ext>
            </a:extLst>
          </p:cNvPr>
          <p:cNvSpPr/>
          <p:nvPr/>
        </p:nvSpPr>
        <p:spPr>
          <a:xfrm>
            <a:off x="2351584" y="1988840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Definition (was ist eine Optionswohnung/Mietkauf-Wohnung)</a:t>
            </a:r>
          </a:p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Anspruch auf den Kauf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Finanzierungsbeitrag </a:t>
            </a:r>
          </a:p>
          <a:p>
            <a:pPr marL="285750" indent="-285750">
              <a:buBlip>
                <a:blip r:embed="rId2"/>
              </a:buBlip>
            </a:pP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wird der Kaufpreis festgesetzt 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Besonderheiten (Vorkaufsrecht 15 Jahre, Verkehrswert)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Wohnbauförderung 2025 - Mietkauf</a:t>
            </a:r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683F042E-2452-43D1-B3DA-75327A42808A}"/>
              </a:ext>
            </a:extLst>
          </p:cNvPr>
          <p:cNvSpPr txBox="1">
            <a:spLocks/>
          </p:cNvSpPr>
          <p:nvPr/>
        </p:nvSpPr>
        <p:spPr>
          <a:xfrm>
            <a:off x="2351584" y="404664"/>
            <a:ext cx="6531795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Miete/Kauf (Optionswohnungen)</a:t>
            </a:r>
          </a:p>
        </p:txBody>
      </p:sp>
    </p:spTree>
    <p:extLst>
      <p:ext uri="{BB962C8B-B14F-4D97-AF65-F5344CB8AC3E}">
        <p14:creationId xmlns:p14="http://schemas.microsoft.com/office/powerpoint/2010/main" val="248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4F7D8F-C987-CD9E-2269-1A761D2B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21</a:t>
            </a:fld>
            <a:endParaRPr lang="de-AT"/>
          </a:p>
        </p:txBody>
      </p:sp>
      <p:sp>
        <p:nvSpPr>
          <p:cNvPr id="30" name="Titel 10">
            <a:extLst>
              <a:ext uri="{FF2B5EF4-FFF2-40B4-BE49-F238E27FC236}">
                <a16:creationId xmlns:a16="http://schemas.microsoft.com/office/drawing/2014/main" id="{ED4EF9FD-AD39-4681-BE91-014A0E3BD7AC}"/>
              </a:ext>
            </a:extLst>
          </p:cNvPr>
          <p:cNvSpPr txBox="1">
            <a:spLocks/>
          </p:cNvSpPr>
          <p:nvPr/>
        </p:nvSpPr>
        <p:spPr>
          <a:xfrm>
            <a:off x="479386" y="587955"/>
            <a:ext cx="7056774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geförderte Mietkauf-Wohnung Optionswohnung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050145-7361-4B11-BD1E-8C66AFBDCB3F}"/>
              </a:ext>
            </a:extLst>
          </p:cNvPr>
          <p:cNvSpPr txBox="1"/>
          <p:nvPr/>
        </p:nvSpPr>
        <p:spPr>
          <a:xfrm>
            <a:off x="470947" y="4118003"/>
            <a:ext cx="816443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Kosten für einen Tiefgaragenplatz enthalten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(teilweise 2. Tiefgaragenplatz  - wird separat verrechnet)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Finanzierungsbeitrag vor </a:t>
            </a:r>
            <a:r>
              <a:rPr lang="de-AT" sz="1400" dirty="0">
                <a:solidFill>
                  <a:srgbClr val="707174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Bezug: € 250,-/m²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Miete aus den Baukosten erhöht sich p.a. um 2,5% (lt. Zusicherung des Landes Salzburg)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Erstmaliger Kauf nach 5 Jahren möglich. Kaufpreisberechnung nach den Vorgaben der Salzburger Wohnbauförderung </a:t>
            </a:r>
          </a:p>
          <a:p>
            <a:r>
              <a:rPr lang="de-AT" sz="1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(eingezahlter Finanzierungsbeitrag wird angerechnet; abzüglich Abschreibung 1% p.a.)  </a:t>
            </a:r>
          </a:p>
          <a:p>
            <a:r>
              <a:rPr lang="de-AT" sz="11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in den Nebenkosten sind Betriebs-, Heiz-, Verwaltungs- und Instandhaltungskosten enthalten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E284BEA-B8BA-4D07-93DD-D8BC58E9E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270725"/>
              </p:ext>
            </p:extLst>
          </p:nvPr>
        </p:nvGraphicFramePr>
        <p:xfrm>
          <a:off x="479386" y="1885754"/>
          <a:ext cx="11584031" cy="204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5">
                  <a:extLst>
                    <a:ext uri="{9D8B030D-6E8A-4147-A177-3AD203B41FA5}">
                      <a16:colId xmlns:a16="http://schemas.microsoft.com/office/drawing/2014/main" val="2755311200"/>
                    </a:ext>
                  </a:extLst>
                </a:gridCol>
                <a:gridCol w="2006981">
                  <a:extLst>
                    <a:ext uri="{9D8B030D-6E8A-4147-A177-3AD203B41FA5}">
                      <a16:colId xmlns:a16="http://schemas.microsoft.com/office/drawing/2014/main" val="741659947"/>
                    </a:ext>
                  </a:extLst>
                </a:gridCol>
                <a:gridCol w="1403276">
                  <a:extLst>
                    <a:ext uri="{9D8B030D-6E8A-4147-A177-3AD203B41FA5}">
                      <a16:colId xmlns:a16="http://schemas.microsoft.com/office/drawing/2014/main" val="10899574"/>
                    </a:ext>
                  </a:extLst>
                </a:gridCol>
                <a:gridCol w="1849380">
                  <a:extLst>
                    <a:ext uri="{9D8B030D-6E8A-4147-A177-3AD203B41FA5}">
                      <a16:colId xmlns:a16="http://schemas.microsoft.com/office/drawing/2014/main" val="3330391539"/>
                    </a:ext>
                  </a:extLst>
                </a:gridCol>
                <a:gridCol w="1506903">
                  <a:extLst>
                    <a:ext uri="{9D8B030D-6E8A-4147-A177-3AD203B41FA5}">
                      <a16:colId xmlns:a16="http://schemas.microsoft.com/office/drawing/2014/main" val="2341640990"/>
                    </a:ext>
                  </a:extLst>
                </a:gridCol>
                <a:gridCol w="2945286">
                  <a:extLst>
                    <a:ext uri="{9D8B030D-6E8A-4147-A177-3AD203B41FA5}">
                      <a16:colId xmlns:a16="http://schemas.microsoft.com/office/drawing/2014/main" val="1681189538"/>
                    </a:ext>
                  </a:extLst>
                </a:gridCol>
              </a:tblGrid>
              <a:tr h="497684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000" b="1" kern="1200" dirty="0">
                        <a:solidFill>
                          <a:srgbClr val="707174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b="1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BEISPIEL EINER ANFANGSMIETE IM 1. JAHR (SCHÄTZKOSTEN), Stand 6/2025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000" b="1" kern="1200" dirty="0">
                        <a:solidFill>
                          <a:srgbClr val="707174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275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0" kern="12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Wohngröße</a:t>
                      </a:r>
                    </a:p>
                    <a:p>
                      <a:pPr algn="ctr"/>
                      <a:endParaRPr lang="de-AT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Finanzierungbeitrag</a:t>
                      </a:r>
                    </a:p>
                    <a:p>
                      <a:pPr algn="ctr"/>
                      <a:endParaRPr lang="de-AT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Kaltmiete</a:t>
                      </a:r>
                    </a:p>
                    <a:p>
                      <a:pPr algn="ctr"/>
                      <a:endParaRPr lang="de-AT" sz="160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Nebenkosten*</a:t>
                      </a:r>
                    </a:p>
                    <a:p>
                      <a:pPr algn="ctr"/>
                      <a:endParaRPr lang="de-AT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UST</a:t>
                      </a:r>
                    </a:p>
                    <a:p>
                      <a:pPr algn="ctr"/>
                      <a:endParaRPr lang="de-AT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gesamt monatliche </a:t>
                      </a:r>
                      <a:r>
                        <a:rPr lang="de-AT" sz="1600" b="0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Kosten</a:t>
                      </a:r>
                      <a:endParaRPr lang="de-AT" sz="16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de-AT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83954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Zimmer (50 m²)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€ 12.500,--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€ 398,52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€ 195,--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€ 65,86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€ 659,38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915484"/>
                  </a:ext>
                </a:extLst>
              </a:tr>
              <a:tr h="39881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Zimmer (70 m²)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€ 17.500,--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€ 557,93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€ 273,--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€ 92,20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0" kern="1200" dirty="0">
                          <a:solidFill>
                            <a:srgbClr val="707174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€ 923,14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4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22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968552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sz="19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771A85A-D04E-46CC-91A5-77C9DFB2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04813"/>
            <a:ext cx="4104407" cy="71859"/>
          </a:xfrm>
        </p:spPr>
        <p:txBody>
          <a:bodyPr/>
          <a:lstStyle/>
          <a:p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Einkommensgrenzen 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2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(Eigentum)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F2EAEE-2E65-4713-8870-5518A320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33783"/>
            <a:ext cx="7095744" cy="34019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7FE394-B879-4D19-8066-75F7978F1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1539237"/>
            <a:ext cx="2657475" cy="1219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4AEB179-0CE6-46BB-972B-849A82BDD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01" y="3399646"/>
            <a:ext cx="226710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23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968552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sz="19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771A85A-D04E-46CC-91A5-77C9DFB2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9" y="395338"/>
            <a:ext cx="3787900" cy="513382"/>
          </a:xfrm>
        </p:spPr>
        <p:txBody>
          <a:bodyPr/>
          <a:lstStyle/>
          <a:p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Wohnbauförderung 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2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(Eigentumswohnung)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B367D1-8890-4D19-B1C6-C813FB14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8" y="1508190"/>
            <a:ext cx="5073166" cy="38265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24B4F4-BF5F-4B23-B131-AE1D08F61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664583"/>
            <a:ext cx="2376264" cy="15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24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968552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sz="19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771A85A-D04E-46CC-91A5-77C9DFB2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09" y="395338"/>
            <a:ext cx="3787900" cy="513382"/>
          </a:xfrm>
        </p:spPr>
        <p:txBody>
          <a:bodyPr/>
          <a:lstStyle/>
          <a:p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Wohnbauförderung 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24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(Eigentumswohnung)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1F9D97A-1246-403B-95ED-0F9286E4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44" y="1700808"/>
            <a:ext cx="4517645" cy="244827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062B944-43F4-4EB1-A30D-EE5B0D7F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628800"/>
            <a:ext cx="3762375" cy="100965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AD835F9-E0B8-4299-A996-6BCE7D5F8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18" y="2630835"/>
            <a:ext cx="54768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25</a:t>
            </a:fld>
            <a:endParaRPr lang="de-AT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EF945182-90BB-A71D-C359-EB56D980ACA8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032399" cy="111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Datenblatt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5E9619-14AD-E1EF-16E5-744925D2B1BB}"/>
              </a:ext>
            </a:extLst>
          </p:cNvPr>
          <p:cNvSpPr txBox="1"/>
          <p:nvPr/>
        </p:nvSpPr>
        <p:spPr>
          <a:xfrm>
            <a:off x="479425" y="2564904"/>
            <a:ext cx="2952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Bitte ausfüllen</a:t>
            </a:r>
          </a:p>
          <a:p>
            <a:endParaRPr lang="de-AT" sz="16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beidseitige </a:t>
            </a:r>
            <a:b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Unterschrift </a:t>
            </a:r>
            <a:b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erforderlich </a:t>
            </a:r>
          </a:p>
          <a:p>
            <a:pPr marL="285750" indent="-285750">
              <a:buBlip>
                <a:blip r:embed="rId3"/>
              </a:buBlip>
            </a:pPr>
            <a:endParaRPr lang="de-AT" sz="16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persönliche Abgabe </a:t>
            </a:r>
            <a:b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 der Gemeinde</a:t>
            </a:r>
            <a:b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AT" sz="16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oder per E-Mail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18564ED-1C68-498F-BD01-02AA68CCBE63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rgbClr val="FCF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67D89D-4981-4BF5-B948-81C71350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73" y="0"/>
            <a:ext cx="8493827" cy="59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1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26</a:t>
            </a:fld>
            <a:endParaRPr lang="de-AT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EF945182-90BB-A71D-C359-EB56D980ACA8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032399" cy="55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Projektdarstellung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189F21-685B-4249-B2A9-61035A7C75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51423"/>
            <a:ext cx="9001000" cy="506306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8248104-ECE0-4196-8DDF-CE26E6E64330}"/>
              </a:ext>
            </a:extLst>
          </p:cNvPr>
          <p:cNvSpPr/>
          <p:nvPr/>
        </p:nvSpPr>
        <p:spPr>
          <a:xfrm rot="10800000" flipV="1">
            <a:off x="10590690" y="5684500"/>
            <a:ext cx="1481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Visualisierungen </a:t>
            </a:r>
          </a:p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AVISU Architekturvisualisierung</a:t>
            </a:r>
            <a:endParaRPr lang="de-AT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27</a:t>
            </a:fld>
            <a:endParaRPr lang="de-AT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EF945182-90BB-A71D-C359-EB56D980ACA8}"/>
              </a:ext>
            </a:extLst>
          </p:cNvPr>
          <p:cNvSpPr txBox="1">
            <a:spLocks/>
          </p:cNvSpPr>
          <p:nvPr/>
        </p:nvSpPr>
        <p:spPr>
          <a:xfrm>
            <a:off x="479376" y="299924"/>
            <a:ext cx="4032399" cy="55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Projektdarstellung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D44C22-2476-477A-9E16-F8F53B0FD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51423"/>
            <a:ext cx="9087523" cy="5111732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6FE8A94-78F3-4323-BF69-07DA0F18F744}"/>
              </a:ext>
            </a:extLst>
          </p:cNvPr>
          <p:cNvSpPr/>
          <p:nvPr/>
        </p:nvSpPr>
        <p:spPr>
          <a:xfrm rot="10800000" flipV="1">
            <a:off x="10569318" y="5686156"/>
            <a:ext cx="1481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Visualisierungen </a:t>
            </a:r>
          </a:p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AVISU Architekturvisualisierung</a:t>
            </a:r>
            <a:endParaRPr lang="de-AT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28</a:t>
            </a:fld>
            <a:endParaRPr lang="de-AT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EF945182-90BB-A71D-C359-EB56D980ACA8}"/>
              </a:ext>
            </a:extLst>
          </p:cNvPr>
          <p:cNvSpPr txBox="1">
            <a:spLocks/>
          </p:cNvSpPr>
          <p:nvPr/>
        </p:nvSpPr>
        <p:spPr>
          <a:xfrm>
            <a:off x="3863752" y="299924"/>
            <a:ext cx="4032399" cy="55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weiterer Zeitplan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5E9619-14AD-E1EF-16E5-744925D2B1BB}"/>
              </a:ext>
            </a:extLst>
          </p:cNvPr>
          <p:cNvSpPr txBox="1"/>
          <p:nvPr/>
        </p:nvSpPr>
        <p:spPr>
          <a:xfrm>
            <a:off x="1775520" y="1340768"/>
            <a:ext cx="914499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Bedarfserhebung durch die Gemeinde</a:t>
            </a:r>
          </a:p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Entscheidung welche Art der Umsetzung mit Gemeinde </a:t>
            </a:r>
          </a:p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Bebauungsplan ist rechtskräftig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Entwurfsplanung ca. Sommer 2025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Baueinreichung/Bauverhandlung ca. Herbst 2025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möglicher Baubeginn frühestens Sommer/Herbst 2026</a:t>
            </a:r>
          </a:p>
          <a:p>
            <a:endParaRPr lang="de-AT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Blip>
                <a:blip r:embed="rId3">
                  <a:extLst/>
                </a:blip>
              </a:buBlip>
            </a:pPr>
            <a: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Fertigstellung ca. 24 Monate nach Baubeginn</a:t>
            </a:r>
            <a:br>
              <a:rPr lang="de-AT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AT" sz="16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18564ED-1C68-498F-BD01-02AA68CCBE63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34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1C90E86-74E5-930E-CDD8-BC9F97F618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DD7EE5A-7E70-6A6D-FA65-73E5A8DF9B96}"/>
              </a:ext>
            </a:extLst>
          </p:cNvPr>
          <p:cNvSpPr txBox="1"/>
          <p:nvPr/>
        </p:nvSpPr>
        <p:spPr>
          <a:xfrm>
            <a:off x="1343472" y="6092673"/>
            <a:ext cx="636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8D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heimat-</a:t>
            </a:r>
            <a:r>
              <a:rPr lang="de-AT" sz="2800" b="1" dirty="0" err="1">
                <a:solidFill>
                  <a:srgbClr val="F8D7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oesterreich.at</a:t>
            </a:r>
            <a:endParaRPr lang="de-AT" sz="2800" dirty="0">
              <a:solidFill>
                <a:srgbClr val="F8D72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CC7854-0909-48D0-B54A-44B2F267D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01208"/>
            <a:ext cx="3528392" cy="1235386"/>
          </a:xfrm>
          <a:prstGeom prst="rect">
            <a:avLst/>
          </a:prstGeom>
        </p:spPr>
      </p:pic>
      <p:sp>
        <p:nvSpPr>
          <p:cNvPr id="13" name="Rechteck 2">
            <a:extLst>
              <a:ext uri="{FF2B5EF4-FFF2-40B4-BE49-F238E27FC236}">
                <a16:creationId xmlns:a16="http://schemas.microsoft.com/office/drawing/2014/main" id="{D34D4295-C5FC-4DC2-8A32-AA5915E9DBE2}"/>
              </a:ext>
            </a:extLst>
          </p:cNvPr>
          <p:cNvSpPr/>
          <p:nvPr/>
        </p:nvSpPr>
        <p:spPr>
          <a:xfrm>
            <a:off x="1055440" y="5186078"/>
            <a:ext cx="46085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VIELEN DANK FÜR IHRE AUFMERKSAMKEIT</a:t>
            </a:r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98F1DF6A-9B09-4EC6-8D28-FDF41853AC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>
          <a:xfrm>
            <a:off x="1703512" y="242107"/>
            <a:ext cx="8509798" cy="478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3</a:t>
            </a:fld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CB968CC-E25A-4707-9EA5-0634A394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317731"/>
            <a:ext cx="4608512" cy="42244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6D4E860-6469-498F-9166-B0D25BFBE036}"/>
              </a:ext>
            </a:extLst>
          </p:cNvPr>
          <p:cNvSpPr txBox="1"/>
          <p:nvPr/>
        </p:nvSpPr>
        <p:spPr>
          <a:xfrm>
            <a:off x="2747628" y="31122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 Projekt „</a:t>
            </a:r>
            <a:r>
              <a:rPr lang="de-AT" sz="2800" dirty="0" err="1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Ochsenharing</a:t>
            </a:r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Mattsee</a:t>
            </a:r>
          </a:p>
          <a:p>
            <a:endParaRPr lang="de-AT" sz="28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0DA2B8D-6EB1-4E90-9B60-0055C7499D1C}"/>
              </a:ext>
            </a:extLst>
          </p:cNvPr>
          <p:cNvSpPr/>
          <p:nvPr/>
        </p:nvSpPr>
        <p:spPr>
          <a:xfrm>
            <a:off x="7248128" y="4201594"/>
            <a:ext cx="201622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F785A94-7433-4D18-857A-1EFA0102F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315800"/>
            <a:ext cx="5941110" cy="4226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640FE1E-093F-4A87-8000-FF14827F5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6480" y="5805264"/>
            <a:ext cx="1173287" cy="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30</a:t>
            </a:fld>
            <a:endParaRPr lang="de-AT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EF945182-90BB-A71D-C359-EB56D980ACA8}"/>
              </a:ext>
            </a:extLst>
          </p:cNvPr>
          <p:cNvSpPr txBox="1">
            <a:spLocks/>
          </p:cNvSpPr>
          <p:nvPr/>
        </p:nvSpPr>
        <p:spPr>
          <a:xfrm>
            <a:off x="407368" y="120368"/>
            <a:ext cx="4032399" cy="55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Projektdarstellung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18564ED-1C68-498F-BD01-02AA68CCBE63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5035FC-284B-49F0-B434-471AEA36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792235"/>
            <a:ext cx="9190401" cy="51696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B9CB3B8-609C-4A8A-BDD6-EAB258DD18E0}"/>
              </a:ext>
            </a:extLst>
          </p:cNvPr>
          <p:cNvSpPr/>
          <p:nvPr/>
        </p:nvSpPr>
        <p:spPr>
          <a:xfrm rot="10800000" flipV="1">
            <a:off x="10590690" y="5684500"/>
            <a:ext cx="1481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Visualisierungen </a:t>
            </a:r>
          </a:p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AVISU Architekturvisualisierung</a:t>
            </a:r>
            <a:endParaRPr lang="de-AT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31</a:t>
            </a:fld>
            <a:endParaRPr lang="de-AT"/>
          </a:p>
        </p:txBody>
      </p:sp>
      <p:sp>
        <p:nvSpPr>
          <p:cNvPr id="4" name="Titel 10">
            <a:extLst>
              <a:ext uri="{FF2B5EF4-FFF2-40B4-BE49-F238E27FC236}">
                <a16:creationId xmlns:a16="http://schemas.microsoft.com/office/drawing/2014/main" id="{EF945182-90BB-A71D-C359-EB56D980ACA8}"/>
              </a:ext>
            </a:extLst>
          </p:cNvPr>
          <p:cNvSpPr txBox="1">
            <a:spLocks/>
          </p:cNvSpPr>
          <p:nvPr/>
        </p:nvSpPr>
        <p:spPr>
          <a:xfrm>
            <a:off x="479376" y="213205"/>
            <a:ext cx="4032399" cy="55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Projektdarstellung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18564ED-1C68-498F-BD01-02AA68CCBE63}"/>
              </a:ext>
            </a:extLst>
          </p:cNvPr>
          <p:cNvSpPr/>
          <p:nvPr/>
        </p:nvSpPr>
        <p:spPr>
          <a:xfrm>
            <a:off x="5818580" y="0"/>
            <a:ext cx="6373420" cy="539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914E58-AE22-4A48-803A-F6C2C3AD8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23" y="764704"/>
            <a:ext cx="9192683" cy="517088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7274BFC-60F3-487F-82FF-6D6B304E985C}"/>
              </a:ext>
            </a:extLst>
          </p:cNvPr>
          <p:cNvSpPr/>
          <p:nvPr/>
        </p:nvSpPr>
        <p:spPr>
          <a:xfrm rot="10800000" flipV="1">
            <a:off x="10590690" y="5684500"/>
            <a:ext cx="1481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Visualisierungen </a:t>
            </a:r>
          </a:p>
          <a:p>
            <a:r>
              <a:rPr lang="de-AT" sz="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AVISU Architekturvisualisierung</a:t>
            </a:r>
            <a:endParaRPr lang="de-AT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F2180E-EB2E-0460-FBEE-785CAED3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4</a:t>
            </a:fld>
            <a:endParaRPr lang="de-AT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D4E860-6469-498F-9166-B0D25BFBE036}"/>
              </a:ext>
            </a:extLst>
          </p:cNvPr>
          <p:cNvSpPr txBox="1"/>
          <p:nvPr/>
        </p:nvSpPr>
        <p:spPr>
          <a:xfrm>
            <a:off x="2747628" y="31122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 Projekt „</a:t>
            </a:r>
            <a:r>
              <a:rPr lang="de-AT" sz="2800" dirty="0" err="1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Ochsenharing</a:t>
            </a:r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 Mattsee</a:t>
            </a:r>
          </a:p>
          <a:p>
            <a:endParaRPr lang="de-AT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537561-71CF-4994-9E1F-74102EC3F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984870"/>
            <a:ext cx="8928992" cy="488825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3EB362B-678F-4E2A-8338-1F0384727337}"/>
              </a:ext>
            </a:extLst>
          </p:cNvPr>
          <p:cNvSpPr/>
          <p:nvPr/>
        </p:nvSpPr>
        <p:spPr>
          <a:xfrm>
            <a:off x="5519936" y="2780928"/>
            <a:ext cx="2160240" cy="2376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A91952-C2B7-4EEE-AC0B-F5E2D89EE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520" y="5873646"/>
            <a:ext cx="1173287" cy="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6360" y="2045168"/>
            <a:ext cx="2448272" cy="1743871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Mietwohnungen EG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5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9120337" y="404664"/>
            <a:ext cx="30716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 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4E45421-FCCB-4A8D-8773-A216E46E1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337" cy="68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4352" y="2045168"/>
            <a:ext cx="2664296" cy="1743871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Mietwohnungen </a:t>
            </a: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1.OG</a:t>
            </a: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Tiefgarage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6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9120337" y="404664"/>
            <a:ext cx="30716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 2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1DF7DF-FDE1-4020-B0E3-26EB6A57F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337" y="2045168"/>
            <a:ext cx="2952277" cy="1743871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Mietwohnungen 2.OG 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 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Eigentum/Mietkauf EG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7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9120337" y="404664"/>
            <a:ext cx="30716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 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30E585-3EA1-4673-84FC-7EA80C82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1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8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9120337" y="404664"/>
            <a:ext cx="30716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 4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D1D3B0D-0815-4032-9925-096BCDADE290}"/>
              </a:ext>
            </a:extLst>
          </p:cNvPr>
          <p:cNvSpPr txBox="1">
            <a:spLocks/>
          </p:cNvSpPr>
          <p:nvPr/>
        </p:nvSpPr>
        <p:spPr>
          <a:xfrm>
            <a:off x="9048974" y="2420888"/>
            <a:ext cx="3071663" cy="1743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Mietwohnungen Dachdraufsicht</a:t>
            </a:r>
            <a:b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 </a:t>
            </a:r>
            <a:b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Eigentum/Mietkauf 1.OG 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411EAA7-3FDB-46E5-943B-7A1A11E90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9ABB117-89C6-431A-9227-26E2419F6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4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9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5587DF-549D-B92F-35B8-781F2B3F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0337" y="2045168"/>
            <a:ext cx="3071663" cy="1743871"/>
          </a:xfrm>
        </p:spPr>
        <p:txBody>
          <a:bodyPr/>
          <a:lstStyle/>
          <a:p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Mietwohnungen Dachdraufsicht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 </a:t>
            </a:r>
            <a:b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1800" b="1" dirty="0">
                <a:ln w="12700">
                  <a:noFill/>
                  <a:prstDash val="solid"/>
                </a:ln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Eigentum/Mietkauf 2.OG </a:t>
            </a:r>
            <a:endParaRPr lang="en-PK" sz="1800" dirty="0">
              <a:solidFill>
                <a:srgbClr val="7071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C412C5-289A-BF62-3324-27E20817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5D62-0CEC-456B-8840-37D2118386F0}" type="slidenum">
              <a:rPr lang="de-AT" smtClean="0"/>
              <a:t>9</a:t>
            </a:fld>
            <a:endParaRPr lang="de-AT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D793265E-4EDE-4877-BAE0-C559E5A50CE7}"/>
              </a:ext>
            </a:extLst>
          </p:cNvPr>
          <p:cNvSpPr txBox="1">
            <a:spLocks/>
          </p:cNvSpPr>
          <p:nvPr/>
        </p:nvSpPr>
        <p:spPr>
          <a:xfrm>
            <a:off x="9120337" y="404664"/>
            <a:ext cx="307166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Lageplan</a:t>
            </a:r>
          </a:p>
          <a:p>
            <a:r>
              <a:rPr lang="de-AT" sz="2800" dirty="0">
                <a:solidFill>
                  <a:srgbClr val="7071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Ebene 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3AC41F-3881-46AC-9D3F-E62F7E6A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87"/>
            <a:ext cx="9076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Colors (real estate presentati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D727"/>
      </a:accent1>
      <a:accent2>
        <a:srgbClr val="FAF0A7"/>
      </a:accent2>
      <a:accent3>
        <a:srgbClr val="707174"/>
      </a:accent3>
      <a:accent4>
        <a:srgbClr val="3C479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IMAT OSTERREICH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arissa">
  <a:themeElements>
    <a:clrScheme name="Colors (real estate presentatio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D727"/>
      </a:accent1>
      <a:accent2>
        <a:srgbClr val="FAF0A7"/>
      </a:accent2>
      <a:accent3>
        <a:srgbClr val="707174"/>
      </a:accent3>
      <a:accent4>
        <a:srgbClr val="3C479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IMAT OSTERREICH">
      <a:majorFont>
        <a:latin typeface="Overpass"/>
        <a:ea typeface=""/>
        <a:cs typeface=""/>
      </a:majorFont>
      <a:minorFont>
        <a:latin typeface="Overpas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784</Words>
  <Application>Microsoft Office PowerPoint</Application>
  <PresentationFormat>Breitbild</PresentationFormat>
  <Paragraphs>227</Paragraphs>
  <Slides>31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31</vt:i4>
      </vt:variant>
    </vt:vector>
  </HeadingPairs>
  <TitlesOfParts>
    <vt:vector size="41" baseType="lpstr">
      <vt:lpstr>Overpass</vt:lpstr>
      <vt:lpstr>Times New Roman</vt:lpstr>
      <vt:lpstr>Tahoma</vt:lpstr>
      <vt:lpstr>Calibri Light</vt:lpstr>
      <vt:lpstr>Roboto</vt:lpstr>
      <vt:lpstr>Calibri</vt:lpstr>
      <vt:lpstr>Arial</vt:lpstr>
      <vt:lpstr>Larissa</vt:lpstr>
      <vt:lpstr>Benutzerdefiniertes Design</vt:lpstr>
      <vt:lpstr>1_Larissa</vt:lpstr>
      <vt:lpstr>PowerPoint-Präsentation</vt:lpstr>
      <vt:lpstr>PRÄSENTATIONSINHALT</vt:lpstr>
      <vt:lpstr>PowerPoint-Präsentation</vt:lpstr>
      <vt:lpstr>PowerPoint-Präsentation</vt:lpstr>
      <vt:lpstr> Mietwohnungen EG</vt:lpstr>
      <vt:lpstr> Mietwohnungen 1.OG und Tiefgarage</vt:lpstr>
      <vt:lpstr> Mietwohnungen 2.OG  und  Eigentum/Mietkauf EG</vt:lpstr>
      <vt:lpstr>PowerPoint-Präsentation</vt:lpstr>
      <vt:lpstr> Mietwohnungen Dachdraufsicht und  Eigentum/Mietkauf 2.OG </vt:lpstr>
      <vt:lpstr> Mietwohnungen Dachdraufsicht und  Eigentum/Mietkauf DG </vt:lpstr>
      <vt:lpstr> 2-Zimmer Wohnung Wohnfläche ca. 48 m² mit Balkon</vt:lpstr>
      <vt:lpstr> 3-Zimmer Wohnung Wohnfläche ca. 64 m²  mit Balkon oder  Terrasse mit Garten</vt:lpstr>
      <vt:lpstr> 4-Zimmer Wohnung Wohnfläche ab ca. 84 m²  mit Balkon oder Terrasse mit Garten </vt:lpstr>
      <vt:lpstr>PowerPoint-Präsentation</vt:lpstr>
      <vt:lpstr>PowerPoint-Präsentation</vt:lpstr>
      <vt:lpstr>PowerPoint-Präsentation</vt:lpstr>
      <vt:lpstr>  Einkommensgrenzen  (Miete, Mietkauf) </vt:lpstr>
      <vt:lpstr>PowerPoint-Präsentation</vt:lpstr>
      <vt:lpstr>PowerPoint-Präsentation</vt:lpstr>
      <vt:lpstr>PowerPoint-Präsentation</vt:lpstr>
      <vt:lpstr>PowerPoint-Präsentation</vt:lpstr>
      <vt:lpstr> Einkommensgrenzen  (Eigentum)</vt:lpstr>
      <vt:lpstr> Wohnbauförderung  (Eigentumswohnung)</vt:lpstr>
      <vt:lpstr> Wohnbauförderung  (Eigentumswohnung)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Heimat Österreich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Schnöll Daniela</dc:creator>
  <cp:lastModifiedBy>Kern Brigitte</cp:lastModifiedBy>
  <cp:revision>434</cp:revision>
  <cp:lastPrinted>2025-06-23T08:39:20Z</cp:lastPrinted>
  <dcterms:created xsi:type="dcterms:W3CDTF">2014-06-02T13:10:50Z</dcterms:created>
  <dcterms:modified xsi:type="dcterms:W3CDTF">2025-06-23T09:11:32Z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1025437084</vt:i4>
  </property>
  <property fmtid="{D5CDD505-2E9C-101B-9397-08002B2CF9AE}" pid="3" name="_NewReviewCycle">
    <vt:lpwstr/>
  </property>
  <property fmtid="{D5CDD505-2E9C-101B-9397-08002B2CF9AE}" pid="4" name="_EmailSubject">
    <vt:lpwstr>Hallo Nici ... kannst du mir die aktuelle Powerpointpräsentations-Vorlage noch schicken - Danke lG </vt:lpwstr>
  </property>
  <property fmtid="{D5CDD505-2E9C-101B-9397-08002B2CF9AE}" pid="5" name="_AuthorEmail">
    <vt:lpwstr>Nicole.Santner@hoe.at</vt:lpwstr>
  </property>
  <property fmtid="{D5CDD505-2E9C-101B-9397-08002B2CF9AE}" pid="6" name="_AuthorEmailDisplayName">
    <vt:lpwstr>Santner Nicole</vt:lpwstr>
  </property>
  <property fmtid="{D5CDD505-2E9C-101B-9397-08002B2CF9AE}" pid="7" name="_PreviousAdHocReviewCycleID">
    <vt:i4>-2143688943</vt:i4>
  </property>
</Properties>
</file>