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3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648" r:id="rId1"/>
    <p:sldMasterId id="2147483667" r:id="rId2"/>
    <p:sldMasterId id="2147483679" r:id="rId3"/>
    <p:sldMasterId id="2147483689" r:id="rId4"/>
  </p:sldMasterIdLst>
  <p:notesMasterIdLst>
    <p:notesMasterId r:id="rId35"/>
  </p:notesMasterIdLst>
  <p:handoutMasterIdLst>
    <p:handoutMasterId r:id="rId36"/>
  </p:handoutMasterIdLst>
  <p:sldIdLst>
    <p:sldId id="316" r:id="rId5"/>
    <p:sldId id="317" r:id="rId6"/>
    <p:sldId id="375" r:id="rId7"/>
    <p:sldId id="374" r:id="rId8"/>
    <p:sldId id="376" r:id="rId9"/>
    <p:sldId id="379" r:id="rId10"/>
    <p:sldId id="399" r:id="rId11"/>
    <p:sldId id="377" r:id="rId12"/>
    <p:sldId id="397" r:id="rId13"/>
    <p:sldId id="398" r:id="rId14"/>
    <p:sldId id="356" r:id="rId15"/>
    <p:sldId id="355" r:id="rId16"/>
    <p:sldId id="400" r:id="rId17"/>
    <p:sldId id="401" r:id="rId18"/>
    <p:sldId id="402" r:id="rId19"/>
    <p:sldId id="403" r:id="rId20"/>
    <p:sldId id="404" r:id="rId21"/>
    <p:sldId id="405" r:id="rId22"/>
    <p:sldId id="406" r:id="rId23"/>
    <p:sldId id="407" r:id="rId24"/>
    <p:sldId id="408" r:id="rId25"/>
    <p:sldId id="370" r:id="rId26"/>
    <p:sldId id="347" r:id="rId27"/>
    <p:sldId id="272" r:id="rId28"/>
    <p:sldId id="345" r:id="rId29"/>
    <p:sldId id="339" r:id="rId30"/>
    <p:sldId id="330" r:id="rId31"/>
    <p:sldId id="321" r:id="rId32"/>
    <p:sldId id="365" r:id="rId33"/>
    <p:sldId id="327" r:id="rId34"/>
  </p:sldIdLst>
  <p:sldSz cx="12192000" cy="6858000"/>
  <p:notesSz cx="6805613" cy="9944100"/>
  <p:embeddedFontLst>
    <p:embeddedFont>
      <p:font typeface="Overpass" panose="020B0604020202020204" charset="0"/>
      <p:regular r:id="rId37"/>
      <p:bold r:id="rId38"/>
      <p:italic r:id="rId39"/>
      <p:boldItalic r:id="rId40"/>
    </p:embeddedFont>
    <p:embeddedFont>
      <p:font typeface="Roboto" panose="020F0502020204030204" pitchFamily="2" charset="0"/>
      <p:regular r:id="rId41"/>
      <p:bold r:id="rId42"/>
      <p:italic r:id="rId43"/>
      <p:boldItalic r:id="rId44"/>
    </p:embeddedFont>
    <p:embeddedFont>
      <p:font typeface="Tahoma" panose="020B0604030504040204" pitchFamily="34" charset="0"/>
      <p:regular r:id="rId45"/>
      <p:bold r:id="rId46"/>
    </p:embeddedFont>
    <p:embeddedFont>
      <p:font typeface="Times" panose="02020603050405020304" pitchFamily="18" charset="0"/>
      <p:regular r:id="rId47"/>
      <p:bold r:id="rId48"/>
      <p:italic r:id="rId49"/>
      <p:boldItalic r:id="rId50"/>
    </p:embeddedFont>
  </p:embeddedFont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07174"/>
    <a:srgbClr val="FFFFFF"/>
    <a:srgbClr val="FCF5C4"/>
    <a:srgbClr val="F8D727"/>
    <a:srgbClr val="FAF0A7"/>
    <a:srgbClr val="3E4D60"/>
    <a:srgbClr val="FEFCF1"/>
    <a:srgbClr val="262626"/>
    <a:srgbClr val="3C4794"/>
    <a:srgbClr val="4F81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353" autoAdjust="0"/>
    <p:restoredTop sz="93605" autoAdjust="0"/>
  </p:normalViewPr>
  <p:slideViewPr>
    <p:cSldViewPr>
      <p:cViewPr varScale="1">
        <p:scale>
          <a:sx n="111" d="100"/>
          <a:sy n="111" d="100"/>
        </p:scale>
        <p:origin x="516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>
      <p:cViewPr varScale="1">
        <p:scale>
          <a:sx n="80" d="100"/>
          <a:sy n="80" d="100"/>
        </p:scale>
        <p:origin x="3156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font" Target="fonts/font3.fntdata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font" Target="fonts/font6.fntdata"/><Relationship Id="rId47" Type="http://schemas.openxmlformats.org/officeDocument/2006/relationships/font" Target="fonts/font11.fntdata"/><Relationship Id="rId50" Type="http://schemas.openxmlformats.org/officeDocument/2006/relationships/font" Target="fonts/font14.fntdata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font" Target="fonts/font1.fntdata"/><Relationship Id="rId40" Type="http://schemas.openxmlformats.org/officeDocument/2006/relationships/font" Target="fonts/font4.fntdata"/><Relationship Id="rId45" Type="http://schemas.openxmlformats.org/officeDocument/2006/relationships/font" Target="fonts/font9.fntdata"/><Relationship Id="rId53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font" Target="fonts/font8.fntdata"/><Relationship Id="rId52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notesMaster" Target="notesMasters/notesMaster1.xml"/><Relationship Id="rId43" Type="http://schemas.openxmlformats.org/officeDocument/2006/relationships/font" Target="fonts/font7.fntdata"/><Relationship Id="rId48" Type="http://schemas.openxmlformats.org/officeDocument/2006/relationships/font" Target="fonts/font12.fntdata"/><Relationship Id="rId8" Type="http://schemas.openxmlformats.org/officeDocument/2006/relationships/slide" Target="slides/slide4.xml"/><Relationship Id="rId51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font" Target="fonts/font2.fntdata"/><Relationship Id="rId46" Type="http://schemas.openxmlformats.org/officeDocument/2006/relationships/font" Target="fonts/font10.fntdata"/><Relationship Id="rId20" Type="http://schemas.openxmlformats.org/officeDocument/2006/relationships/slide" Target="slides/slide16.xml"/><Relationship Id="rId41" Type="http://schemas.openxmlformats.org/officeDocument/2006/relationships/font" Target="fonts/font5.fntdata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handoutMaster" Target="handoutMasters/handoutMaster1.xml"/><Relationship Id="rId49" Type="http://schemas.openxmlformats.org/officeDocument/2006/relationships/font" Target="fonts/font13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9575" cy="496888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l">
              <a:defRPr sz="1200"/>
            </a:lvl1pPr>
          </a:lstStyle>
          <a:p>
            <a:endParaRPr lang="de-AT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54451" y="0"/>
            <a:ext cx="2949575" cy="496888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r">
              <a:defRPr sz="1200"/>
            </a:lvl1pPr>
          </a:lstStyle>
          <a:p>
            <a:fld id="{4C616A78-38E5-493F-A49B-7D27F526DF3B}" type="datetimeFigureOut">
              <a:rPr lang="de-AT" smtClean="0"/>
              <a:t>25.09.2026</a:t>
            </a:fld>
            <a:endParaRPr lang="de-AT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1" y="9445625"/>
            <a:ext cx="2949575" cy="496888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l">
              <a:defRPr sz="1200"/>
            </a:lvl1pPr>
          </a:lstStyle>
          <a:p>
            <a:endParaRPr lang="de-AT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54451" y="9445625"/>
            <a:ext cx="2949575" cy="496888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r">
              <a:defRPr sz="1200"/>
            </a:lvl1pPr>
          </a:lstStyle>
          <a:p>
            <a:fld id="{EDDB278E-0A0B-40A9-A568-3A6AABA0E46C}" type="slidenum">
              <a:rPr lang="de-AT" smtClean="0"/>
              <a:t>‹Nr.›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4362199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9099" cy="497205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l">
              <a:defRPr sz="1200"/>
            </a:lvl1pPr>
          </a:lstStyle>
          <a:p>
            <a:endParaRPr lang="de-AT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4940" y="0"/>
            <a:ext cx="2949099" cy="497205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r">
              <a:defRPr sz="1200"/>
            </a:lvl1pPr>
          </a:lstStyle>
          <a:p>
            <a:fld id="{74E958A1-1219-434C-8CA8-C1715326AE54}" type="datetimeFigureOut">
              <a:rPr lang="de-AT" smtClean="0"/>
              <a:t>25.09.2026</a:t>
            </a:fld>
            <a:endParaRPr lang="de-AT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6125"/>
            <a:ext cx="662940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2" tIns="45716" rIns="91432" bIns="45716" rtlCol="0" anchor="ctr"/>
          <a:lstStyle/>
          <a:p>
            <a:endParaRPr lang="de-AT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0562" y="4723449"/>
            <a:ext cx="5444490" cy="4474845"/>
          </a:xfrm>
          <a:prstGeom prst="rect">
            <a:avLst/>
          </a:prstGeom>
        </p:spPr>
        <p:txBody>
          <a:bodyPr vert="horz" lIns="91432" tIns="45716" rIns="91432" bIns="45716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1" y="9445170"/>
            <a:ext cx="2949099" cy="497205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l">
              <a:defRPr sz="1200"/>
            </a:lvl1pPr>
          </a:lstStyle>
          <a:p>
            <a:endParaRPr lang="de-AT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4940" y="9445170"/>
            <a:ext cx="2949099" cy="497205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r">
              <a:defRPr sz="1200"/>
            </a:lvl1pPr>
          </a:lstStyle>
          <a:p>
            <a:fld id="{C86631A8-6D0C-44ED-8E67-5DDA0E28B842}" type="slidenum">
              <a:rPr lang="de-AT" smtClean="0"/>
              <a:t>‹Nr.›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41238532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88900" y="746125"/>
            <a:ext cx="6629400" cy="3729038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6631A8-6D0C-44ED-8E67-5DDA0E28B842}" type="slidenum">
              <a:rPr lang="de-AT" smtClean="0"/>
              <a:t>1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5119224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88900" y="746125"/>
            <a:ext cx="6629400" cy="3729038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6631A8-6D0C-44ED-8E67-5DDA0E28B842}" type="slidenum">
              <a:rPr lang="de-AT" smtClean="0"/>
              <a:t>2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2222947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88900" y="746125"/>
            <a:ext cx="6629400" cy="3729038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6631A8-6D0C-44ED-8E67-5DDA0E28B842}" type="slidenum">
              <a:rPr lang="de-AT" smtClean="0"/>
              <a:t>3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6612653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88900" y="746125"/>
            <a:ext cx="6629400" cy="3729038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6631A8-6D0C-44ED-8E67-5DDA0E28B842}" type="slidenum">
              <a:rPr lang="de-AT" smtClean="0"/>
              <a:t>4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2158373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A9685C-984D-BF4F-520F-CED6EA8B35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2E7B82E0-5620-DFDD-0413-2B81283C85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88900" y="746125"/>
            <a:ext cx="6629400" cy="3729038"/>
          </a:xfrm>
        </p:spPr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1914C237-2185-886A-D643-93890C6B667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956B13C5-5723-D686-C0BE-CA29677CFE5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6631A8-6D0C-44ED-8E67-5DDA0E28B842}" type="slidenum">
              <a:rPr lang="de-AT" smtClean="0"/>
              <a:t>5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1021806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E9165B-1161-33DB-CC5C-6818B0E89C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B5AAD0CC-0CA3-6B64-E7BE-28F97472FAC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88900" y="746125"/>
            <a:ext cx="6629400" cy="3729038"/>
          </a:xfrm>
        </p:spPr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753728BC-B225-A564-C30B-509E7258BC8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DDCABD6-FE60-C806-86EC-059C5DD501E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6631A8-6D0C-44ED-8E67-5DDA0E28B842}" type="slidenum">
              <a:rPr lang="de-AT" smtClean="0"/>
              <a:t>6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7750923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A9826C-B55C-4A2C-C072-09F6163564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2AD9BB08-3F4E-59C0-2E02-34D91A73040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88900" y="746125"/>
            <a:ext cx="6629400" cy="3729038"/>
          </a:xfrm>
        </p:spPr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4BA635EE-6470-4DB7-7215-CD84B68B60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3BA699D-4555-B182-C69D-81CE9943E37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6631A8-6D0C-44ED-8E67-5DDA0E28B842}" type="slidenum">
              <a:rPr lang="de-AT" smtClean="0"/>
              <a:t>7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7861654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8AE8D7-ACA7-AF99-B74D-1FBFC04F46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25B8A91B-1D23-00D7-C7DB-442E00FB580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88900" y="746125"/>
            <a:ext cx="6629400" cy="3729038"/>
          </a:xfrm>
        </p:spPr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9A73CC25-7E40-13C0-1D3C-E520D42B52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4F3F716-F54B-3843-5FCF-E762D650292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6631A8-6D0C-44ED-8E67-5DDA0E28B842}" type="slidenum">
              <a:rPr lang="de-AT" smtClean="0"/>
              <a:t>8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0546522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3D0599-8320-A574-5331-D7B6A04727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E69AAA76-3EE4-6956-351F-6A9468249F5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88900" y="746125"/>
            <a:ext cx="6629400" cy="3729038"/>
          </a:xfrm>
        </p:spPr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8C5EC7F6-7912-FD6C-17C0-A204D8CA2A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A6634EE-0477-9E19-1521-77C0E344301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6631A8-6D0C-44ED-8E67-5DDA0E28B842}" type="slidenum">
              <a:rPr lang="de-AT" smtClean="0"/>
              <a:t>9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1174028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ADDBE5-EAFA-F4AA-56C6-74BF45A3D2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FDA514AC-843D-C522-EB6B-93ABCB9DA54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88900" y="746125"/>
            <a:ext cx="6629400" cy="3729038"/>
          </a:xfrm>
        </p:spPr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498598EE-4FA3-0299-FB41-A8E2B0A52B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F3A33EA9-2DEB-8CFE-5CA1-D4900E66063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6631A8-6D0C-44ED-8E67-5DDA0E28B842}" type="slidenum">
              <a:rPr lang="de-AT" smtClean="0"/>
              <a:t>10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58234933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88900" y="746125"/>
            <a:ext cx="6629400" cy="3729038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6631A8-6D0C-44ED-8E67-5DDA0E28B842}" type="slidenum">
              <a:rPr lang="de-AT" smtClean="0"/>
              <a:t>28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91378618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88900" y="746125"/>
            <a:ext cx="6629400" cy="3729038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6631A8-6D0C-44ED-8E67-5DDA0E28B842}" type="slidenum">
              <a:rPr lang="de-AT" smtClean="0"/>
              <a:t>29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74363492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88900" y="746125"/>
            <a:ext cx="6629400" cy="3729038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6631A8-6D0C-44ED-8E67-5DDA0E28B842}" type="slidenum">
              <a:rPr lang="de-AT" smtClean="0"/>
              <a:t>30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2187070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gif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B159602-0631-14C0-61AE-C4906739108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879976" y="0"/>
            <a:ext cx="6312024" cy="6473942"/>
          </a:xfrm>
          <a:custGeom>
            <a:avLst/>
            <a:gdLst>
              <a:gd name="connsiteX0" fmla="*/ 311656 w 6312024"/>
              <a:gd name="connsiteY0" fmla="*/ 0 h 6473942"/>
              <a:gd name="connsiteX1" fmla="*/ 6312024 w 6312024"/>
              <a:gd name="connsiteY1" fmla="*/ 0 h 6473942"/>
              <a:gd name="connsiteX2" fmla="*/ 6312024 w 6312024"/>
              <a:gd name="connsiteY2" fmla="*/ 6220170 h 6473942"/>
              <a:gd name="connsiteX3" fmla="*/ 6196649 w 6312024"/>
              <a:gd name="connsiteY3" fmla="*/ 6259209 h 6473942"/>
              <a:gd name="connsiteX4" fmla="*/ 4776318 w 6312024"/>
              <a:gd name="connsiteY4" fmla="*/ 6473942 h 6473942"/>
              <a:gd name="connsiteX5" fmla="*/ 0 w 6312024"/>
              <a:gd name="connsiteY5" fmla="*/ 1697624 h 6473942"/>
              <a:gd name="connsiteX6" fmla="*/ 289826 w 6312024"/>
              <a:gd name="connsiteY6" fmla="*/ 55366 h 6473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12024" h="6473942">
                <a:moveTo>
                  <a:pt x="311656" y="0"/>
                </a:moveTo>
                <a:lnTo>
                  <a:pt x="6312024" y="0"/>
                </a:lnTo>
                <a:lnTo>
                  <a:pt x="6312024" y="6220170"/>
                </a:lnTo>
                <a:lnTo>
                  <a:pt x="6196649" y="6259209"/>
                </a:lnTo>
                <a:cubicBezTo>
                  <a:pt x="5747967" y="6398763"/>
                  <a:pt x="5270922" y="6473942"/>
                  <a:pt x="4776318" y="6473942"/>
                </a:cubicBezTo>
                <a:cubicBezTo>
                  <a:pt x="2138430" y="6473942"/>
                  <a:pt x="0" y="4335512"/>
                  <a:pt x="0" y="1697624"/>
                </a:cubicBezTo>
                <a:cubicBezTo>
                  <a:pt x="0" y="1120586"/>
                  <a:pt x="102328" y="567448"/>
                  <a:pt x="289826" y="55366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PK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Titelmasterformat durch Klicken bearbeiten</a:t>
            </a:r>
            <a:endParaRPr lang="de-AT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479425" y="6525344"/>
            <a:ext cx="3860800" cy="268288"/>
          </a:xfrm>
          <a:prstGeom prst="rect">
            <a:avLst/>
          </a:prstGeom>
        </p:spPr>
        <p:txBody>
          <a:bodyPr/>
          <a:lstStyle/>
          <a:p>
            <a:endParaRPr lang="de-AT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15D62-0CEC-456B-8840-37D2118386F0}" type="slidenum">
              <a:rPr lang="de-AT" smtClean="0"/>
              <a:t>‹Nr.›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233683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433232E-FC38-0D36-CAF7-8276CEDB622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5663954" cy="6845249"/>
          </a:xfrm>
          <a:custGeom>
            <a:avLst/>
            <a:gdLst>
              <a:gd name="connsiteX0" fmla="*/ 0 w 5663954"/>
              <a:gd name="connsiteY0" fmla="*/ 0 h 6845249"/>
              <a:gd name="connsiteX1" fmla="*/ 4531163 w 5663954"/>
              <a:gd name="connsiteY1" fmla="*/ 0 h 6845249"/>
              <a:gd name="connsiteX2" fmla="*/ 5663954 w 5663954"/>
              <a:gd name="connsiteY2" fmla="*/ 3422624 h 6845249"/>
              <a:gd name="connsiteX3" fmla="*/ 4531163 w 5663954"/>
              <a:gd name="connsiteY3" fmla="*/ 6845249 h 6845249"/>
              <a:gd name="connsiteX4" fmla="*/ 0 w 5663954"/>
              <a:gd name="connsiteY4" fmla="*/ 6845249 h 6845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63954" h="6845249">
                <a:moveTo>
                  <a:pt x="0" y="0"/>
                </a:moveTo>
                <a:lnTo>
                  <a:pt x="4531163" y="0"/>
                </a:lnTo>
                <a:lnTo>
                  <a:pt x="5663954" y="3422624"/>
                </a:lnTo>
                <a:lnTo>
                  <a:pt x="4531163" y="6845249"/>
                </a:lnTo>
                <a:lnTo>
                  <a:pt x="0" y="684524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PK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79425" y="404812"/>
            <a:ext cx="4104407" cy="1512019"/>
          </a:xfrm>
        </p:spPr>
        <p:txBody>
          <a:bodyPr>
            <a:noAutofit/>
          </a:bodyPr>
          <a:lstStyle>
            <a:lvl1pPr>
              <a:defRPr sz="2800"/>
            </a:lvl1pPr>
          </a:lstStyle>
          <a:p>
            <a:r>
              <a:rPr lang="de-DE" dirty="0"/>
              <a:t>Titelmasterformat durch Klicken bearbeiten</a:t>
            </a:r>
            <a:endParaRPr lang="de-AT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79425" y="6525344"/>
            <a:ext cx="3860800" cy="268288"/>
          </a:xfrm>
          <a:prstGeom prst="rect">
            <a:avLst/>
          </a:prstGeom>
        </p:spPr>
        <p:txBody>
          <a:bodyPr/>
          <a:lstStyle/>
          <a:p>
            <a:endParaRPr lang="de-AT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15D62-0CEC-456B-8840-37D2118386F0}" type="slidenum">
              <a:rPr lang="de-AT" smtClean="0"/>
              <a:t>‹Nr.›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814436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D982807-C14E-AF35-791C-043807DCB61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PK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Titelmasterformat durch Klicken bearbeiten</a:t>
            </a:r>
            <a:endParaRPr lang="de-AT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479425" y="6525344"/>
            <a:ext cx="3860800" cy="268288"/>
          </a:xfrm>
          <a:prstGeom prst="rect">
            <a:avLst/>
          </a:prstGeom>
        </p:spPr>
        <p:txBody>
          <a:bodyPr/>
          <a:lstStyle/>
          <a:p>
            <a:endParaRPr lang="de-AT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15D62-0CEC-456B-8840-37D2118386F0}" type="slidenum">
              <a:rPr lang="de-AT" smtClean="0"/>
              <a:t>‹Nr.›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097907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83DD7133-F609-9F25-211E-610586B7A4D0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1" y="0"/>
            <a:ext cx="12191999" cy="6858000"/>
          </a:xfrm>
          <a:custGeom>
            <a:avLst/>
            <a:gdLst>
              <a:gd name="connsiteX0" fmla="*/ 0 w 12191999"/>
              <a:gd name="connsiteY0" fmla="*/ 0 h 4725144"/>
              <a:gd name="connsiteX1" fmla="*/ 12191999 w 12191999"/>
              <a:gd name="connsiteY1" fmla="*/ 0 h 4725144"/>
              <a:gd name="connsiteX2" fmla="*/ 12191999 w 12191999"/>
              <a:gd name="connsiteY2" fmla="*/ 4725144 h 4725144"/>
              <a:gd name="connsiteX3" fmla="*/ 0 w 12191999"/>
              <a:gd name="connsiteY3" fmla="*/ 4725144 h 4725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4725144">
                <a:moveTo>
                  <a:pt x="0" y="0"/>
                </a:moveTo>
                <a:lnTo>
                  <a:pt x="12191999" y="0"/>
                </a:lnTo>
                <a:lnTo>
                  <a:pt x="12191999" y="4725144"/>
                </a:lnTo>
                <a:lnTo>
                  <a:pt x="0" y="472514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PK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479425" y="6525344"/>
            <a:ext cx="3860800" cy="268288"/>
          </a:xfrm>
          <a:prstGeom prst="rect">
            <a:avLst/>
          </a:prstGeom>
        </p:spPr>
        <p:txBody>
          <a:bodyPr/>
          <a:lstStyle/>
          <a:p>
            <a:endParaRPr lang="de-AT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15D62-0CEC-456B-8840-37D2118386F0}" type="slidenum">
              <a:rPr lang="de-AT" smtClean="0"/>
              <a:t>‹Nr.›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308473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B6D453F0-A9AF-46F2-94A4-99797E8F5C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A8951-D71A-44A5-8B1A-BC511039AD22}" type="datetimeFigureOut">
              <a:rPr lang="de-AT" smtClean="0"/>
              <a:t>25.09.2026</a:t>
            </a:fld>
            <a:endParaRPr lang="de-AT" dirty="0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267EC39E-1C25-4BAC-BB9C-E3561B8884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DA2B91F-7B66-4283-9ECB-5797CD19FF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B2731-3747-4DB4-B527-37D19D47B635}" type="slidenum">
              <a:rPr lang="de-AT" smtClean="0"/>
              <a:t>‹Nr.›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6610412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Ö_Master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479425" y="6525344"/>
            <a:ext cx="3860800" cy="268288"/>
          </a:xfrm>
          <a:prstGeom prst="rect">
            <a:avLst/>
          </a:prstGeom>
        </p:spPr>
        <p:txBody>
          <a:bodyPr/>
          <a:lstStyle/>
          <a:p>
            <a:endParaRPr lang="de-AT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11496600" y="6525344"/>
            <a:ext cx="576015" cy="268288"/>
          </a:xfrm>
          <a:prstGeom prst="rect">
            <a:avLst/>
          </a:prstGeom>
        </p:spPr>
        <p:txBody>
          <a:bodyPr/>
          <a:lstStyle/>
          <a:p>
            <a:fld id="{7C815D62-0CEC-456B-8840-37D2118386F0}" type="slidenum">
              <a:rPr lang="de-AT" smtClean="0"/>
              <a:t>‹Nr.›</a:t>
            </a:fld>
            <a:endParaRPr lang="de-AT" dirty="0"/>
          </a:p>
        </p:txBody>
      </p:sp>
      <p:sp>
        <p:nvSpPr>
          <p:cNvPr id="3" name="Rectangle: Rounded Corners 16">
            <a:extLst>
              <a:ext uri="{FF2B5EF4-FFF2-40B4-BE49-F238E27FC236}">
                <a16:creationId xmlns:a16="http://schemas.microsoft.com/office/drawing/2014/main" id="{084C02C1-0822-AE95-A3FE-ABD66E6FFBFA}"/>
              </a:ext>
            </a:extLst>
          </p:cNvPr>
          <p:cNvSpPr/>
          <p:nvPr userDrawn="1"/>
        </p:nvSpPr>
        <p:spPr>
          <a:xfrm>
            <a:off x="0" y="205263"/>
            <a:ext cx="6096000" cy="1224137"/>
          </a:xfrm>
          <a:prstGeom prst="roundRect">
            <a:avLst>
              <a:gd name="adj" fmla="val 1728"/>
            </a:avLst>
          </a:prstGeom>
          <a:gradFill flip="none" rotWithShape="1">
            <a:gsLst>
              <a:gs pos="100000">
                <a:schemeClr val="accent2">
                  <a:alpha val="0"/>
                </a:schemeClr>
              </a:gs>
              <a:gs pos="99000">
                <a:srgbClr val="FAF0A7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pic>
        <p:nvPicPr>
          <p:cNvPr id="6" name="Grafik 10">
            <a:extLst>
              <a:ext uri="{FF2B5EF4-FFF2-40B4-BE49-F238E27FC236}">
                <a16:creationId xmlns:a16="http://schemas.microsoft.com/office/drawing/2014/main" id="{302095D8-0F2D-989B-95C6-FC8C4795099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40000" y="360000"/>
            <a:ext cx="1230280" cy="435600"/>
          </a:xfrm>
          <a:prstGeom prst="rect">
            <a:avLst/>
          </a:prstGeom>
        </p:spPr>
      </p:pic>
      <p:sp>
        <p:nvSpPr>
          <p:cNvPr id="7" name="Titel 10">
            <a:extLst>
              <a:ext uri="{FF2B5EF4-FFF2-40B4-BE49-F238E27FC236}">
                <a16:creationId xmlns:a16="http://schemas.microsoft.com/office/drawing/2014/main" id="{290CBF1D-5E83-77B7-2AF7-E0548731190D}"/>
              </a:ext>
            </a:extLst>
          </p:cNvPr>
          <p:cNvSpPr txBox="1">
            <a:spLocks/>
          </p:cNvSpPr>
          <p:nvPr userDrawn="1"/>
        </p:nvSpPr>
        <p:spPr>
          <a:xfrm>
            <a:off x="479376" y="299924"/>
            <a:ext cx="4032399" cy="11128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AT" sz="2800" dirty="0">
                <a:solidFill>
                  <a:srgbClr val="707174"/>
                </a:solidFill>
                <a:ea typeface="Tahoma" panose="020B0604030504040204" pitchFamily="34" charset="0"/>
                <a:cs typeface="Tahoma" panose="020B0604030504040204" pitchFamily="34" charset="0"/>
              </a:rPr>
              <a:t>ÜBERSCHRIFT</a:t>
            </a:r>
          </a:p>
          <a:p>
            <a:r>
              <a:rPr lang="de-AT" sz="2800" dirty="0">
                <a:solidFill>
                  <a:srgbClr val="707174"/>
                </a:solidFill>
                <a:ea typeface="Tahoma" panose="020B0604030504040204" pitchFamily="34" charset="0"/>
                <a:cs typeface="Tahoma" panose="020B0604030504040204" pitchFamily="34" charset="0"/>
              </a:rPr>
              <a:t>GROSSLETTERS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4BB6FE16-D09B-E3AE-4FF8-51BFEB4E3F2B}"/>
              </a:ext>
            </a:extLst>
          </p:cNvPr>
          <p:cNvSpPr txBox="1"/>
          <p:nvPr userDrawn="1"/>
        </p:nvSpPr>
        <p:spPr>
          <a:xfrm>
            <a:off x="479425" y="2564904"/>
            <a:ext cx="403239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Blip>
                <a:blip r:embed="rId3"/>
              </a:buBlip>
            </a:pPr>
            <a:r>
              <a:rPr lang="de-AT" b="1" dirty="0">
                <a:solidFill>
                  <a:srgbClr val="707174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Grundstückssuche (Zentrumsnähe bevorzugt)</a:t>
            </a:r>
          </a:p>
          <a:p>
            <a:pPr marL="285750" indent="-285750">
              <a:buBlip>
                <a:blip r:embed="rId3"/>
              </a:buBlip>
            </a:pPr>
            <a:endParaRPr lang="de-AT" b="1" dirty="0">
              <a:solidFill>
                <a:srgbClr val="707174"/>
              </a:solidFill>
              <a:latin typeface="+mj-lt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Blip>
                <a:blip r:embed="rId3"/>
              </a:buBlip>
            </a:pPr>
            <a:r>
              <a:rPr lang="de-AT" b="1" dirty="0">
                <a:solidFill>
                  <a:srgbClr val="707174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Erhebungsblatt am Gemeindeamt Fuschl am See abgeben</a:t>
            </a:r>
          </a:p>
          <a:p>
            <a:pPr marL="285750" indent="-285750">
              <a:buBlip>
                <a:blip r:embed="rId3"/>
              </a:buBlip>
            </a:pPr>
            <a:endParaRPr lang="de-AT" b="1" dirty="0">
              <a:solidFill>
                <a:srgbClr val="707174"/>
              </a:solidFill>
              <a:latin typeface="+mj-lt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Blip>
                <a:blip r:embed="rId3"/>
              </a:buBlip>
            </a:pPr>
            <a:r>
              <a:rPr lang="de-AT" b="1" dirty="0">
                <a:solidFill>
                  <a:srgbClr val="707174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eventuell Mehrfachfunktion des Gemeinschaftsraums </a:t>
            </a:r>
            <a:r>
              <a:rPr lang="de-AT" sz="1600" b="1" dirty="0">
                <a:solidFill>
                  <a:srgbClr val="707174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(Gemeinde)</a:t>
            </a:r>
          </a:p>
        </p:txBody>
      </p:sp>
    </p:spTree>
    <p:extLst>
      <p:ext uri="{BB962C8B-B14F-4D97-AF65-F5344CB8AC3E}">
        <p14:creationId xmlns:p14="http://schemas.microsoft.com/office/powerpoint/2010/main" val="754436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B159602-0631-14C0-61AE-C4906739108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879976" y="0"/>
            <a:ext cx="6312024" cy="6473942"/>
          </a:xfrm>
          <a:custGeom>
            <a:avLst/>
            <a:gdLst>
              <a:gd name="connsiteX0" fmla="*/ 311656 w 6312024"/>
              <a:gd name="connsiteY0" fmla="*/ 0 h 6473942"/>
              <a:gd name="connsiteX1" fmla="*/ 6312024 w 6312024"/>
              <a:gd name="connsiteY1" fmla="*/ 0 h 6473942"/>
              <a:gd name="connsiteX2" fmla="*/ 6312024 w 6312024"/>
              <a:gd name="connsiteY2" fmla="*/ 6220170 h 6473942"/>
              <a:gd name="connsiteX3" fmla="*/ 6196649 w 6312024"/>
              <a:gd name="connsiteY3" fmla="*/ 6259209 h 6473942"/>
              <a:gd name="connsiteX4" fmla="*/ 4776318 w 6312024"/>
              <a:gd name="connsiteY4" fmla="*/ 6473942 h 6473942"/>
              <a:gd name="connsiteX5" fmla="*/ 0 w 6312024"/>
              <a:gd name="connsiteY5" fmla="*/ 1697624 h 6473942"/>
              <a:gd name="connsiteX6" fmla="*/ 289826 w 6312024"/>
              <a:gd name="connsiteY6" fmla="*/ 55366 h 6473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12024" h="6473942">
                <a:moveTo>
                  <a:pt x="311656" y="0"/>
                </a:moveTo>
                <a:lnTo>
                  <a:pt x="6312024" y="0"/>
                </a:lnTo>
                <a:lnTo>
                  <a:pt x="6312024" y="6220170"/>
                </a:lnTo>
                <a:lnTo>
                  <a:pt x="6196649" y="6259209"/>
                </a:lnTo>
                <a:cubicBezTo>
                  <a:pt x="5747967" y="6398763"/>
                  <a:pt x="5270922" y="6473942"/>
                  <a:pt x="4776318" y="6473942"/>
                </a:cubicBezTo>
                <a:cubicBezTo>
                  <a:pt x="2138430" y="6473942"/>
                  <a:pt x="0" y="4335512"/>
                  <a:pt x="0" y="1697624"/>
                </a:cubicBezTo>
                <a:cubicBezTo>
                  <a:pt x="0" y="1120586"/>
                  <a:pt x="102328" y="567448"/>
                  <a:pt x="289826" y="55366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PK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79425" y="404813"/>
            <a:ext cx="11233150" cy="863600"/>
          </a:xfrm>
          <a:prstGeom prst="rect">
            <a:avLst/>
          </a:prstGeom>
        </p:spPr>
        <p:txBody>
          <a:bodyPr/>
          <a:lstStyle/>
          <a:p>
            <a:r>
              <a:rPr lang="de-DE" dirty="0"/>
              <a:t>Titelmasterformat durch Klicken bearbeiten</a:t>
            </a:r>
            <a:endParaRPr lang="de-AT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479425" y="6525344"/>
            <a:ext cx="3860800" cy="268288"/>
          </a:xfrm>
          <a:prstGeom prst="rect">
            <a:avLst/>
          </a:prstGeom>
        </p:spPr>
        <p:txBody>
          <a:bodyPr/>
          <a:lstStyle/>
          <a:p>
            <a:endParaRPr lang="de-AT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11496600" y="6525344"/>
            <a:ext cx="576015" cy="268288"/>
          </a:xfrm>
          <a:prstGeom prst="rect">
            <a:avLst/>
          </a:prstGeom>
        </p:spPr>
        <p:txBody>
          <a:bodyPr/>
          <a:lstStyle/>
          <a:p>
            <a:fld id="{7C815D62-0CEC-456B-8840-37D2118386F0}" type="slidenum">
              <a:rPr lang="de-AT" smtClean="0"/>
              <a:t>‹Nr.›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030785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433232E-FC38-0D36-CAF7-8276CEDB622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5663954" cy="6845249"/>
          </a:xfrm>
          <a:custGeom>
            <a:avLst/>
            <a:gdLst>
              <a:gd name="connsiteX0" fmla="*/ 0 w 5663954"/>
              <a:gd name="connsiteY0" fmla="*/ 0 h 6845249"/>
              <a:gd name="connsiteX1" fmla="*/ 4531163 w 5663954"/>
              <a:gd name="connsiteY1" fmla="*/ 0 h 6845249"/>
              <a:gd name="connsiteX2" fmla="*/ 5663954 w 5663954"/>
              <a:gd name="connsiteY2" fmla="*/ 3422624 h 6845249"/>
              <a:gd name="connsiteX3" fmla="*/ 4531163 w 5663954"/>
              <a:gd name="connsiteY3" fmla="*/ 6845249 h 6845249"/>
              <a:gd name="connsiteX4" fmla="*/ 0 w 5663954"/>
              <a:gd name="connsiteY4" fmla="*/ 6845249 h 6845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63954" h="6845249">
                <a:moveTo>
                  <a:pt x="0" y="0"/>
                </a:moveTo>
                <a:lnTo>
                  <a:pt x="4531163" y="0"/>
                </a:lnTo>
                <a:lnTo>
                  <a:pt x="5663954" y="3422624"/>
                </a:lnTo>
                <a:lnTo>
                  <a:pt x="4531163" y="6845249"/>
                </a:lnTo>
                <a:lnTo>
                  <a:pt x="0" y="684524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PK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79425" y="404812"/>
            <a:ext cx="4104407" cy="1512019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800"/>
            </a:lvl1pPr>
          </a:lstStyle>
          <a:p>
            <a:r>
              <a:rPr lang="de-DE" dirty="0"/>
              <a:t>Titelmasterformat durch Klicken bearbeiten</a:t>
            </a:r>
            <a:endParaRPr lang="de-AT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79425" y="6525344"/>
            <a:ext cx="3860800" cy="268288"/>
          </a:xfrm>
          <a:prstGeom prst="rect">
            <a:avLst/>
          </a:prstGeom>
        </p:spPr>
        <p:txBody>
          <a:bodyPr/>
          <a:lstStyle/>
          <a:p>
            <a:endParaRPr lang="de-AT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11496600" y="6525344"/>
            <a:ext cx="576015" cy="268288"/>
          </a:xfrm>
          <a:prstGeom prst="rect">
            <a:avLst/>
          </a:prstGeom>
        </p:spPr>
        <p:txBody>
          <a:bodyPr/>
          <a:lstStyle/>
          <a:p>
            <a:fld id="{7C815D62-0CEC-456B-8840-37D2118386F0}" type="slidenum">
              <a:rPr lang="de-AT" smtClean="0"/>
              <a:t>‹Nr.›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083332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D982807-C14E-AF35-791C-043807DCB61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PK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79425" y="404813"/>
            <a:ext cx="11233150" cy="863600"/>
          </a:xfrm>
          <a:prstGeom prst="rect">
            <a:avLst/>
          </a:prstGeom>
        </p:spPr>
        <p:txBody>
          <a:bodyPr/>
          <a:lstStyle/>
          <a:p>
            <a:r>
              <a:rPr lang="de-DE" dirty="0"/>
              <a:t>Titelmasterformat durch Klicken bearbeiten</a:t>
            </a:r>
            <a:endParaRPr lang="de-AT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479425" y="6525344"/>
            <a:ext cx="3860800" cy="268288"/>
          </a:xfrm>
          <a:prstGeom prst="rect">
            <a:avLst/>
          </a:prstGeom>
        </p:spPr>
        <p:txBody>
          <a:bodyPr/>
          <a:lstStyle/>
          <a:p>
            <a:endParaRPr lang="de-AT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11496600" y="6525344"/>
            <a:ext cx="576015" cy="268288"/>
          </a:xfrm>
          <a:prstGeom prst="rect">
            <a:avLst/>
          </a:prstGeom>
        </p:spPr>
        <p:txBody>
          <a:bodyPr/>
          <a:lstStyle/>
          <a:p>
            <a:fld id="{7C815D62-0CEC-456B-8840-37D2118386F0}" type="slidenum">
              <a:rPr lang="de-AT" smtClean="0"/>
              <a:t>‹Nr.›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4250208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83DD7133-F609-9F25-211E-610586B7A4D0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79425" y="2564904"/>
            <a:ext cx="3384327" cy="2952328"/>
          </a:xfrm>
          <a:custGeom>
            <a:avLst/>
            <a:gdLst>
              <a:gd name="connsiteX0" fmla="*/ 0 w 12191999"/>
              <a:gd name="connsiteY0" fmla="*/ 0 h 4725144"/>
              <a:gd name="connsiteX1" fmla="*/ 12191999 w 12191999"/>
              <a:gd name="connsiteY1" fmla="*/ 0 h 4725144"/>
              <a:gd name="connsiteX2" fmla="*/ 12191999 w 12191999"/>
              <a:gd name="connsiteY2" fmla="*/ 4725144 h 4725144"/>
              <a:gd name="connsiteX3" fmla="*/ 0 w 12191999"/>
              <a:gd name="connsiteY3" fmla="*/ 4725144 h 4725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4725144">
                <a:moveTo>
                  <a:pt x="0" y="0"/>
                </a:moveTo>
                <a:lnTo>
                  <a:pt x="12191999" y="0"/>
                </a:lnTo>
                <a:lnTo>
                  <a:pt x="12191999" y="4725144"/>
                </a:lnTo>
                <a:lnTo>
                  <a:pt x="0" y="472514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PK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11599117" y="6165304"/>
            <a:ext cx="576015" cy="268288"/>
          </a:xfrm>
          <a:prstGeom prst="rect">
            <a:avLst/>
          </a:prstGeom>
        </p:spPr>
        <p:txBody>
          <a:bodyPr/>
          <a:lstStyle/>
          <a:p>
            <a:fld id="{7C815D62-0CEC-456B-8840-37D2118386F0}" type="slidenum">
              <a:rPr lang="de-AT" smtClean="0"/>
              <a:t>‹Nr.›</a:t>
            </a:fld>
            <a:endParaRPr lang="de-AT" dirty="0"/>
          </a:p>
        </p:txBody>
      </p:sp>
      <p:sp>
        <p:nvSpPr>
          <p:cNvPr id="8" name="Picture Placeholder 19">
            <a:extLst>
              <a:ext uri="{FF2B5EF4-FFF2-40B4-BE49-F238E27FC236}">
                <a16:creationId xmlns:a16="http://schemas.microsoft.com/office/drawing/2014/main" id="{ADCB250A-4B34-4B94-8E85-F33FF068EACC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403836" y="2564904"/>
            <a:ext cx="3384327" cy="2952328"/>
          </a:xfrm>
          <a:custGeom>
            <a:avLst/>
            <a:gdLst>
              <a:gd name="connsiteX0" fmla="*/ 0 w 12191999"/>
              <a:gd name="connsiteY0" fmla="*/ 0 h 4725144"/>
              <a:gd name="connsiteX1" fmla="*/ 12191999 w 12191999"/>
              <a:gd name="connsiteY1" fmla="*/ 0 h 4725144"/>
              <a:gd name="connsiteX2" fmla="*/ 12191999 w 12191999"/>
              <a:gd name="connsiteY2" fmla="*/ 4725144 h 4725144"/>
              <a:gd name="connsiteX3" fmla="*/ 0 w 12191999"/>
              <a:gd name="connsiteY3" fmla="*/ 4725144 h 4725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4725144">
                <a:moveTo>
                  <a:pt x="0" y="0"/>
                </a:moveTo>
                <a:lnTo>
                  <a:pt x="12191999" y="0"/>
                </a:lnTo>
                <a:lnTo>
                  <a:pt x="12191999" y="4725144"/>
                </a:lnTo>
                <a:lnTo>
                  <a:pt x="0" y="472514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PK" dirty="0"/>
          </a:p>
        </p:txBody>
      </p:sp>
      <p:sp>
        <p:nvSpPr>
          <p:cNvPr id="9" name="Picture Placeholder 19">
            <a:extLst>
              <a:ext uri="{FF2B5EF4-FFF2-40B4-BE49-F238E27FC236}">
                <a16:creationId xmlns:a16="http://schemas.microsoft.com/office/drawing/2014/main" id="{F56FD2F0-FE36-4480-96EB-17298263A5E4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8328248" y="2583185"/>
            <a:ext cx="3384327" cy="2952328"/>
          </a:xfrm>
          <a:custGeom>
            <a:avLst/>
            <a:gdLst>
              <a:gd name="connsiteX0" fmla="*/ 0 w 12191999"/>
              <a:gd name="connsiteY0" fmla="*/ 0 h 4725144"/>
              <a:gd name="connsiteX1" fmla="*/ 12191999 w 12191999"/>
              <a:gd name="connsiteY1" fmla="*/ 0 h 4725144"/>
              <a:gd name="connsiteX2" fmla="*/ 12191999 w 12191999"/>
              <a:gd name="connsiteY2" fmla="*/ 4725144 h 4725144"/>
              <a:gd name="connsiteX3" fmla="*/ 0 w 12191999"/>
              <a:gd name="connsiteY3" fmla="*/ 4725144 h 4725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4725144">
                <a:moveTo>
                  <a:pt x="0" y="0"/>
                </a:moveTo>
                <a:lnTo>
                  <a:pt x="12191999" y="0"/>
                </a:lnTo>
                <a:lnTo>
                  <a:pt x="12191999" y="4725144"/>
                </a:lnTo>
                <a:lnTo>
                  <a:pt x="0" y="472514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PK" dirty="0"/>
          </a:p>
        </p:txBody>
      </p:sp>
    </p:spTree>
    <p:extLst>
      <p:ext uri="{BB962C8B-B14F-4D97-AF65-F5344CB8AC3E}">
        <p14:creationId xmlns:p14="http://schemas.microsoft.com/office/powerpoint/2010/main" val="1657956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mit Foto Zentr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9749" y="1572503"/>
            <a:ext cx="3413573" cy="864528"/>
          </a:xfrm>
          <a:prstGeom prst="rect">
            <a:avLst/>
          </a:prstGeom>
        </p:spPr>
      </p:pic>
      <p:sp>
        <p:nvSpPr>
          <p:cNvPr id="9" name="Textfeld 8"/>
          <p:cNvSpPr txBox="1"/>
          <p:nvPr userDrawn="1"/>
        </p:nvSpPr>
        <p:spPr>
          <a:xfrm>
            <a:off x="539749" y="2828476"/>
            <a:ext cx="5746176" cy="55419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4200"/>
              </a:lnSpc>
            </a:pPr>
            <a:r>
              <a:rPr lang="de-DE" sz="4800" spc="-210" dirty="0">
                <a:solidFill>
                  <a:schemeClr val="accent1"/>
                </a:solidFill>
                <a:latin typeface="Tahoma" panose="020B0604030504040204" pitchFamily="34" charset="0"/>
              </a:rPr>
              <a:t>Erzdiözese Salzburg</a:t>
            </a:r>
          </a:p>
        </p:txBody>
      </p:sp>
      <p:sp>
        <p:nvSpPr>
          <p:cNvPr id="17" name="Titel 16"/>
          <p:cNvSpPr>
            <a:spLocks noGrp="1"/>
          </p:cNvSpPr>
          <p:nvPr>
            <p:ph type="title"/>
          </p:nvPr>
        </p:nvSpPr>
        <p:spPr>
          <a:xfrm>
            <a:off x="539747" y="4491670"/>
            <a:ext cx="5746177" cy="1615827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>
            <a:lvl1pPr>
              <a:lnSpc>
                <a:spcPct val="80000"/>
              </a:lnSpc>
              <a:defRPr lang="de-DE" sz="4800" spc="-210" dirty="0">
                <a:latin typeface="Tahoma" panose="020B0604030504040204" pitchFamily="34" charset="0"/>
                <a:ea typeface="+mn-ea"/>
                <a:cs typeface="+mn-cs"/>
              </a:defRPr>
            </a:lvl1pPr>
          </a:lstStyle>
          <a:p>
            <a:pPr marL="0" lvl="0">
              <a:lnSpc>
                <a:spcPts val="4200"/>
              </a:lnSpc>
            </a:pPr>
            <a:r>
              <a:rPr lang="de-DE" dirty="0"/>
              <a:t>Titelmasterformat durch Klicken bearbeiten</a:t>
            </a:r>
          </a:p>
        </p:txBody>
      </p:sp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19158CF4-A271-6864-9340-DF1B824705DD}"/>
              </a:ext>
            </a:extLst>
          </p:cNvPr>
          <p:cNvGrpSpPr/>
          <p:nvPr userDrawn="1"/>
        </p:nvGrpSpPr>
        <p:grpSpPr>
          <a:xfrm>
            <a:off x="7315201" y="257910"/>
            <a:ext cx="4627604" cy="6342180"/>
            <a:chOff x="7451678" y="353291"/>
            <a:chExt cx="4465489" cy="6120000"/>
          </a:xfrm>
        </p:grpSpPr>
        <p:pic>
          <p:nvPicPr>
            <p:cNvPr id="4" name="Grafik 3">
              <a:extLst>
                <a:ext uri="{FF2B5EF4-FFF2-40B4-BE49-F238E27FC236}">
                  <a16:creationId xmlns:a16="http://schemas.microsoft.com/office/drawing/2014/main" id="{144FA9BC-C8E4-17D0-5A97-A8367A433DA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8881533" y="353291"/>
              <a:ext cx="3035634" cy="6120000"/>
            </a:xfrm>
            <a:prstGeom prst="rect">
              <a:avLst/>
            </a:prstGeom>
          </p:spPr>
        </p:pic>
        <p:pic>
          <p:nvPicPr>
            <p:cNvPr id="5" name="Grafik 4">
              <a:extLst>
                <a:ext uri="{FF2B5EF4-FFF2-40B4-BE49-F238E27FC236}">
                  <a16:creationId xmlns:a16="http://schemas.microsoft.com/office/drawing/2014/main" id="{93453C9E-E83D-7078-883E-6C3022B210A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7462234" y="415823"/>
              <a:ext cx="1404000" cy="1429007"/>
            </a:xfrm>
            <a:prstGeom prst="rect">
              <a:avLst/>
            </a:prstGeom>
          </p:spPr>
        </p:pic>
        <p:pic>
          <p:nvPicPr>
            <p:cNvPr id="6" name="Grafik 5">
              <a:extLst>
                <a:ext uri="{FF2B5EF4-FFF2-40B4-BE49-F238E27FC236}">
                  <a16:creationId xmlns:a16="http://schemas.microsoft.com/office/drawing/2014/main" id="{C83F7AA7-AFDA-F24B-1AC5-8F73A1CEC3C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7456281" y="1932266"/>
              <a:ext cx="1403129" cy="2963971"/>
            </a:xfrm>
            <a:prstGeom prst="rect">
              <a:avLst/>
            </a:prstGeom>
          </p:spPr>
        </p:pic>
        <p:pic>
          <p:nvPicPr>
            <p:cNvPr id="7" name="Grafik 6">
              <a:extLst>
                <a:ext uri="{FF2B5EF4-FFF2-40B4-BE49-F238E27FC236}">
                  <a16:creationId xmlns:a16="http://schemas.microsoft.com/office/drawing/2014/main" id="{8495D522-7BDD-96A6-E98F-D4DFF1FEB0E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7451678" y="4983673"/>
              <a:ext cx="1401374" cy="1429200"/>
            </a:xfrm>
            <a:prstGeom prst="rect">
              <a:avLst/>
            </a:prstGeom>
          </p:spPr>
        </p:pic>
        <p:pic>
          <p:nvPicPr>
            <p:cNvPr id="10" name="Grafik 9">
              <a:extLst>
                <a:ext uri="{FF2B5EF4-FFF2-40B4-BE49-F238E27FC236}">
                  <a16:creationId xmlns:a16="http://schemas.microsoft.com/office/drawing/2014/main" id="{8823EF7F-7CF4-22AC-309E-BF4E02489AA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10451657" y="4983673"/>
              <a:ext cx="1403128" cy="142812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029438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ildplatzhalter 2"/>
          <p:cNvSpPr>
            <a:spLocks noGrp="1"/>
          </p:cNvSpPr>
          <p:nvPr>
            <p:ph type="pic" sz="quarter" idx="10"/>
          </p:nvPr>
        </p:nvSpPr>
        <p:spPr>
          <a:xfrm>
            <a:off x="6791325" y="0"/>
            <a:ext cx="5400675" cy="6858000"/>
          </a:xfrm>
          <a:prstGeom prst="rect">
            <a:avLst/>
          </a:prstGeom>
          <a:solidFill>
            <a:schemeClr val="bg2"/>
          </a:solidFill>
        </p:spPr>
        <p:txBody>
          <a:bodyPr tIns="2160000" anchor="t" anchorCtr="0"/>
          <a:lstStyle>
            <a:lvl1pPr marL="0" indent="0" algn="ctr">
              <a:buNone/>
              <a:defRPr/>
            </a:lvl1pPr>
          </a:lstStyle>
          <a:p>
            <a:r>
              <a:rPr lang="de-DE" dirty="0"/>
              <a:t>Bild durch Klicken auf Symbol hinzufügen</a:t>
            </a:r>
          </a:p>
        </p:txBody>
      </p:sp>
      <p:pic>
        <p:nvPicPr>
          <p:cNvPr id="10" name="Grafik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9749" y="1572503"/>
            <a:ext cx="3413573" cy="864528"/>
          </a:xfrm>
          <a:prstGeom prst="rect">
            <a:avLst/>
          </a:prstGeom>
        </p:spPr>
      </p:pic>
      <p:sp>
        <p:nvSpPr>
          <p:cNvPr id="11" name="Textfeld 10"/>
          <p:cNvSpPr txBox="1"/>
          <p:nvPr userDrawn="1"/>
        </p:nvSpPr>
        <p:spPr>
          <a:xfrm>
            <a:off x="539749" y="2828476"/>
            <a:ext cx="5746176" cy="55419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4200"/>
              </a:lnSpc>
            </a:pPr>
            <a:r>
              <a:rPr lang="de-DE" sz="4800" spc="-210" dirty="0">
                <a:solidFill>
                  <a:schemeClr val="accent1"/>
                </a:solidFill>
                <a:latin typeface="Tahoma" panose="020B0604030504040204" pitchFamily="34" charset="0"/>
              </a:rPr>
              <a:t>Erzdiözese Salzburg</a:t>
            </a:r>
          </a:p>
        </p:txBody>
      </p:sp>
      <p:sp>
        <p:nvSpPr>
          <p:cNvPr id="12" name="Titel 16"/>
          <p:cNvSpPr>
            <a:spLocks noGrp="1"/>
          </p:cNvSpPr>
          <p:nvPr>
            <p:ph type="title"/>
          </p:nvPr>
        </p:nvSpPr>
        <p:spPr>
          <a:xfrm>
            <a:off x="539747" y="4491670"/>
            <a:ext cx="5746177" cy="1615827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>
            <a:lvl1pPr>
              <a:lnSpc>
                <a:spcPct val="80000"/>
              </a:lnSpc>
              <a:defRPr lang="de-DE" sz="4800" spc="-210" dirty="0">
                <a:latin typeface="Tahoma" panose="020B0604030504040204" pitchFamily="34" charset="0"/>
                <a:ea typeface="+mn-ea"/>
                <a:cs typeface="+mn-cs"/>
              </a:defRPr>
            </a:lvl1pPr>
          </a:lstStyle>
          <a:p>
            <a:pPr marL="0" lvl="0">
              <a:lnSpc>
                <a:spcPts val="4200"/>
              </a:lnSpc>
            </a:pPr>
            <a:r>
              <a:rPr lang="de-DE" dirty="0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6038674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chnitts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de-DE" dirty="0"/>
              <a:t>Betreutes Wohnen</a:t>
            </a: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29BB2478-23C8-4EDC-A53F-232C1215E3EF}" type="slidenum">
              <a:rPr lang="de-DE" smtClean="0"/>
              <a:pPr algn="r"/>
              <a:t>‹Nr.›</a:t>
            </a:fld>
            <a:endParaRPr lang="de-DE" dirty="0"/>
          </a:p>
        </p:txBody>
      </p:sp>
      <p:sp>
        <p:nvSpPr>
          <p:cNvPr id="10" name="Bildplatzhalter 9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4572000"/>
          </a:xfrm>
          <a:solidFill>
            <a:schemeClr val="bg2"/>
          </a:solidFill>
        </p:spPr>
        <p:txBody>
          <a:bodyPr tIns="1440000" anchor="t"/>
          <a:lstStyle>
            <a:lvl1pPr marL="0" indent="0" algn="ctr">
              <a:buNone/>
              <a:defRPr/>
            </a:lvl1pPr>
          </a:lstStyle>
          <a:p>
            <a:r>
              <a:rPr lang="de-DE" dirty="0"/>
              <a:t>Bild durch Klicken auf Symbol hinzufügen</a:t>
            </a:r>
          </a:p>
        </p:txBody>
      </p:sp>
      <p:sp>
        <p:nvSpPr>
          <p:cNvPr id="11" name="Titel 14"/>
          <p:cNvSpPr>
            <a:spLocks noGrp="1"/>
          </p:cNvSpPr>
          <p:nvPr>
            <p:ph type="title"/>
          </p:nvPr>
        </p:nvSpPr>
        <p:spPr>
          <a:xfrm>
            <a:off x="468000" y="5058090"/>
            <a:ext cx="9590400" cy="665430"/>
          </a:xfrm>
        </p:spPr>
        <p:txBody>
          <a:bodyPr lIns="0" tIns="0" rIns="0" bIns="0"/>
          <a:lstStyle>
            <a:lvl1pPr>
              <a:defRPr lang="de-DE" sz="3600">
                <a:latin typeface="Tahoma" panose="020B0604030504040204" pitchFamily="34" charset="0"/>
              </a:defRPr>
            </a:lvl1pPr>
          </a:lstStyle>
          <a:p>
            <a:pPr marL="0" lvl="0"/>
            <a:r>
              <a:rPr lang="de-DE" dirty="0"/>
              <a:t>Titelmasterformat durch Klicken bearbeiten</a:t>
            </a:r>
          </a:p>
        </p:txBody>
      </p:sp>
      <p:sp>
        <p:nvSpPr>
          <p:cNvPr id="12" name="Textplatzhalter 16"/>
          <p:cNvSpPr>
            <a:spLocks noGrp="1"/>
          </p:cNvSpPr>
          <p:nvPr>
            <p:ph type="body" sz="quarter" idx="14" hasCustomPrompt="1"/>
          </p:nvPr>
        </p:nvSpPr>
        <p:spPr>
          <a:xfrm>
            <a:off x="468000" y="5614448"/>
            <a:ext cx="9590400" cy="55086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lang="de-DE" sz="3600" kern="1200" dirty="0">
                <a:solidFill>
                  <a:srgbClr val="FF0026"/>
                </a:solidFill>
                <a:latin typeface="Tahoma" panose="020B0604030504040204" pitchFamily="34" charset="0"/>
                <a:ea typeface="+mj-ea"/>
                <a:cs typeface="+mj-cs"/>
              </a:defRPr>
            </a:lvl1pPr>
          </a:lstStyle>
          <a:p>
            <a:pPr marL="342900" lvl="0" indent="-571500">
              <a:spcBef>
                <a:spcPct val="0"/>
              </a:spcBef>
            </a:pPr>
            <a:r>
              <a:rPr lang="de-DE" dirty="0"/>
              <a:t>Untertitel</a:t>
            </a:r>
          </a:p>
        </p:txBody>
      </p:sp>
    </p:spTree>
    <p:extLst>
      <p:ext uri="{BB962C8B-B14F-4D97-AF65-F5344CB8AC3E}">
        <p14:creationId xmlns:p14="http://schemas.microsoft.com/office/powerpoint/2010/main" val="16918127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folie_3 F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ußzeilenplatzhalter 2"/>
          <p:cNvSpPr txBox="1">
            <a:spLocks/>
          </p:cNvSpPr>
          <p:nvPr userDrawn="1"/>
        </p:nvSpPr>
        <p:spPr bwMode="auto">
          <a:xfrm>
            <a:off x="468000" y="360000"/>
            <a:ext cx="5813425" cy="188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de-AT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sz="1200" b="0" dirty="0">
                <a:solidFill>
                  <a:srgbClr val="000000"/>
                </a:solidFill>
                <a:latin typeface="Tahoma" panose="020B0604030504040204" pitchFamily="34" charset="0"/>
              </a:rPr>
              <a:t>Caritas der Erzdiözese Salzburg</a:t>
            </a:r>
            <a:endParaRPr lang="de-AT" sz="1200" b="0" dirty="0">
              <a:solidFill>
                <a:srgbClr val="000000"/>
              </a:solidFill>
              <a:latin typeface="Tahoma" panose="020B0604030504040204" pitchFamily="34" charset="0"/>
            </a:endParaRPr>
          </a:p>
        </p:txBody>
      </p:sp>
      <p:sp>
        <p:nvSpPr>
          <p:cNvPr id="15" name="Titel 14"/>
          <p:cNvSpPr>
            <a:spLocks noGrp="1"/>
          </p:cNvSpPr>
          <p:nvPr>
            <p:ph type="title"/>
          </p:nvPr>
        </p:nvSpPr>
        <p:spPr>
          <a:xfrm>
            <a:off x="468000" y="1184590"/>
            <a:ext cx="8100000" cy="665430"/>
          </a:xfrm>
        </p:spPr>
        <p:txBody>
          <a:bodyPr lIns="0" tIns="0" rIns="0" bIns="0"/>
          <a:lstStyle>
            <a:lvl1pPr>
              <a:defRPr lang="de-DE" sz="3600">
                <a:latin typeface="Tahoma" panose="020B0604030504040204" pitchFamily="34" charset="0"/>
              </a:defRPr>
            </a:lvl1pPr>
          </a:lstStyle>
          <a:p>
            <a:pPr marL="0" lvl="0"/>
            <a:r>
              <a:rPr lang="de-DE" dirty="0"/>
              <a:t>Titelmasterformat durch Klicken bearbeiten</a:t>
            </a:r>
          </a:p>
        </p:txBody>
      </p:sp>
      <p:sp>
        <p:nvSpPr>
          <p:cNvPr id="17" name="Textplatzhalter 16"/>
          <p:cNvSpPr>
            <a:spLocks noGrp="1"/>
          </p:cNvSpPr>
          <p:nvPr>
            <p:ph type="body" sz="quarter" idx="10" hasCustomPrompt="1"/>
          </p:nvPr>
        </p:nvSpPr>
        <p:spPr>
          <a:xfrm>
            <a:off x="468000" y="1740948"/>
            <a:ext cx="8100000" cy="55086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lang="de-DE" sz="3600" kern="1200" dirty="0">
                <a:solidFill>
                  <a:srgbClr val="FF0026"/>
                </a:solidFill>
                <a:latin typeface="Tahoma" panose="020B0604030504040204" pitchFamily="34" charset="0"/>
                <a:ea typeface="+mj-ea"/>
                <a:cs typeface="+mj-cs"/>
              </a:defRPr>
            </a:lvl1pPr>
          </a:lstStyle>
          <a:p>
            <a:pPr marL="342900" lvl="0" indent="-571500">
              <a:spcBef>
                <a:spcPct val="0"/>
              </a:spcBef>
            </a:pPr>
            <a:r>
              <a:rPr lang="de-DE" dirty="0"/>
              <a:t>Untertitel</a:t>
            </a:r>
          </a:p>
        </p:txBody>
      </p:sp>
      <p:sp>
        <p:nvSpPr>
          <p:cNvPr id="41" name="Textplatzhalter 40"/>
          <p:cNvSpPr>
            <a:spLocks noGrp="1"/>
          </p:cNvSpPr>
          <p:nvPr>
            <p:ph type="body" sz="quarter" idx="14"/>
          </p:nvPr>
        </p:nvSpPr>
        <p:spPr>
          <a:xfrm>
            <a:off x="468000" y="2675440"/>
            <a:ext cx="8100000" cy="3585660"/>
          </a:xfrm>
        </p:spPr>
        <p:txBody>
          <a:bodyPr lIns="0" tIns="0" rIns="0" bIns="0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51" name="Bildplatzhalter 50"/>
          <p:cNvSpPr>
            <a:spLocks noGrp="1"/>
          </p:cNvSpPr>
          <p:nvPr>
            <p:ph type="pic" sz="quarter" idx="18"/>
          </p:nvPr>
        </p:nvSpPr>
        <p:spPr>
          <a:xfrm>
            <a:off x="9063037" y="360360"/>
            <a:ext cx="2824162" cy="1872000"/>
          </a:xfrm>
          <a:solidFill>
            <a:schemeClr val="bg2"/>
          </a:solidFill>
        </p:spPr>
        <p:txBody>
          <a:bodyPr tIns="180000"/>
          <a:lstStyle>
            <a:lvl1pPr marL="0" indent="0" algn="ctr">
              <a:buNone/>
              <a:defRPr/>
            </a:lvl1pPr>
          </a:lstStyle>
          <a:p>
            <a:r>
              <a:rPr lang="de-DE" dirty="0"/>
              <a:t>Bild durch Klicken auf Symbol hinzufügen</a:t>
            </a:r>
          </a:p>
        </p:txBody>
      </p:sp>
      <p:sp>
        <p:nvSpPr>
          <p:cNvPr id="52" name="Bildplatzhalter 50"/>
          <p:cNvSpPr>
            <a:spLocks noGrp="1"/>
          </p:cNvSpPr>
          <p:nvPr>
            <p:ph type="pic" sz="quarter" idx="19"/>
          </p:nvPr>
        </p:nvSpPr>
        <p:spPr>
          <a:xfrm>
            <a:off x="9063037" y="2377811"/>
            <a:ext cx="2824162" cy="1872000"/>
          </a:xfrm>
          <a:solidFill>
            <a:schemeClr val="bg2"/>
          </a:solidFill>
        </p:spPr>
        <p:txBody>
          <a:bodyPr tIns="180000"/>
          <a:lstStyle>
            <a:lvl1pPr marL="0" indent="0" algn="ctr">
              <a:buNone/>
              <a:defRPr/>
            </a:lvl1pPr>
          </a:lstStyle>
          <a:p>
            <a:r>
              <a:rPr lang="de-DE" dirty="0"/>
              <a:t>Bild durch Klicken auf Symbol hinzufügen</a:t>
            </a:r>
          </a:p>
        </p:txBody>
      </p:sp>
      <p:sp>
        <p:nvSpPr>
          <p:cNvPr id="53" name="Bildplatzhalter 50"/>
          <p:cNvSpPr>
            <a:spLocks noGrp="1"/>
          </p:cNvSpPr>
          <p:nvPr>
            <p:ph type="pic" sz="quarter" idx="20"/>
          </p:nvPr>
        </p:nvSpPr>
        <p:spPr>
          <a:xfrm>
            <a:off x="9063037" y="4395263"/>
            <a:ext cx="2824162" cy="1872000"/>
          </a:xfrm>
          <a:solidFill>
            <a:schemeClr val="bg2"/>
          </a:solidFill>
        </p:spPr>
        <p:txBody>
          <a:bodyPr tIns="180000"/>
          <a:lstStyle>
            <a:lvl1pPr marL="0" indent="0" algn="ctr">
              <a:buNone/>
              <a:defRPr/>
            </a:lvl1pPr>
          </a:lstStyle>
          <a:p>
            <a:r>
              <a:rPr lang="de-DE" dirty="0"/>
              <a:t>Bild durch Klicken auf Symbol hinzufügen</a:t>
            </a:r>
          </a:p>
        </p:txBody>
      </p:sp>
      <p:sp>
        <p:nvSpPr>
          <p:cNvPr id="54" name="Datumsplatzhalter 53"/>
          <p:cNvSpPr>
            <a:spLocks noGrp="1"/>
          </p:cNvSpPr>
          <p:nvPr>
            <p:ph type="dt" sz="half" idx="2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5" name="Fußzeilenplatzhalter 54"/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pPr algn="r"/>
            <a:r>
              <a:rPr lang="de-DE" dirty="0"/>
              <a:t>Betreutes Wohnen</a:t>
            </a:r>
          </a:p>
        </p:txBody>
      </p:sp>
      <p:sp>
        <p:nvSpPr>
          <p:cNvPr id="56" name="Foliennummernplatzhalter 55"/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pPr algn="r"/>
            <a:fld id="{29BB2478-23C8-4EDC-A53F-232C1215E3EF}" type="slidenum">
              <a:rPr lang="de-DE" smtClean="0"/>
              <a:pPr algn="r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481892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folie_2 F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ußzeilenplatzhalter 2"/>
          <p:cNvSpPr txBox="1">
            <a:spLocks/>
          </p:cNvSpPr>
          <p:nvPr userDrawn="1"/>
        </p:nvSpPr>
        <p:spPr bwMode="auto">
          <a:xfrm>
            <a:off x="468000" y="360000"/>
            <a:ext cx="5813425" cy="188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de-AT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sz="1200" b="0" dirty="0">
                <a:solidFill>
                  <a:srgbClr val="000000"/>
                </a:solidFill>
                <a:latin typeface="Tahoma" panose="020B0604030504040204" pitchFamily="34" charset="0"/>
              </a:rPr>
              <a:t>Caritas der Erzdiözese Salzburg</a:t>
            </a:r>
            <a:endParaRPr lang="de-AT" sz="1200" b="0" dirty="0">
              <a:solidFill>
                <a:srgbClr val="000000"/>
              </a:solidFill>
              <a:latin typeface="Tahoma" panose="020B0604030504040204" pitchFamily="34" charset="0"/>
            </a:endParaRPr>
          </a:p>
        </p:txBody>
      </p:sp>
      <p:sp>
        <p:nvSpPr>
          <p:cNvPr id="9" name="Rectangle 2" hidden="1"/>
          <p:cNvSpPr txBox="1">
            <a:spLocks noChangeArrowheads="1"/>
          </p:cNvSpPr>
          <p:nvPr userDrawn="1"/>
        </p:nvSpPr>
        <p:spPr>
          <a:xfrm>
            <a:off x="468000" y="1293554"/>
            <a:ext cx="8100000" cy="953917"/>
          </a:xfrm>
          <a:prstGeom prst="rect">
            <a:avLst/>
          </a:prstGeom>
        </p:spPr>
        <p:txBody>
          <a:bodyPr lIns="0" tIns="0" rIns="0" bIns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AT" altLang="de-DE" sz="3600" dirty="0">
                <a:latin typeface="Tahoma" panose="020B0604030504040204" pitchFamily="34" charset="0"/>
              </a:rPr>
              <a:t>Titelmasterformat durch</a:t>
            </a:r>
            <a:br>
              <a:rPr lang="de-AT" altLang="de-DE" sz="3600" b="1" dirty="0">
                <a:latin typeface="Tahoma" panose="020B0604030504040204" pitchFamily="34" charset="0"/>
              </a:rPr>
            </a:br>
            <a:r>
              <a:rPr lang="de-AT" altLang="de-DE" sz="3600" dirty="0">
                <a:solidFill>
                  <a:srgbClr val="FF0026"/>
                </a:solidFill>
                <a:latin typeface="Tahoma" panose="020B0604030504040204" pitchFamily="34" charset="0"/>
              </a:rPr>
              <a:t>Untertitel</a:t>
            </a:r>
          </a:p>
        </p:txBody>
      </p:sp>
      <p:sp>
        <p:nvSpPr>
          <p:cNvPr id="15" name="Titel 14"/>
          <p:cNvSpPr>
            <a:spLocks noGrp="1"/>
          </p:cNvSpPr>
          <p:nvPr>
            <p:ph type="title"/>
          </p:nvPr>
        </p:nvSpPr>
        <p:spPr>
          <a:xfrm>
            <a:off x="468000" y="1184590"/>
            <a:ext cx="8100000" cy="665430"/>
          </a:xfrm>
        </p:spPr>
        <p:txBody>
          <a:bodyPr lIns="0" tIns="0" rIns="0" bIns="0"/>
          <a:lstStyle>
            <a:lvl1pPr>
              <a:defRPr lang="de-DE" sz="3600">
                <a:latin typeface="Tahoma" panose="020B0604030504040204" pitchFamily="34" charset="0"/>
              </a:defRPr>
            </a:lvl1pPr>
          </a:lstStyle>
          <a:p>
            <a:pPr marL="0" lvl="0"/>
            <a:r>
              <a:rPr lang="de-DE" dirty="0"/>
              <a:t>Titelmasterformat durch Klicken bearbeiten</a:t>
            </a:r>
          </a:p>
        </p:txBody>
      </p:sp>
      <p:sp>
        <p:nvSpPr>
          <p:cNvPr id="17" name="Textplatzhalter 16"/>
          <p:cNvSpPr>
            <a:spLocks noGrp="1"/>
          </p:cNvSpPr>
          <p:nvPr>
            <p:ph type="body" sz="quarter" idx="10" hasCustomPrompt="1"/>
          </p:nvPr>
        </p:nvSpPr>
        <p:spPr>
          <a:xfrm>
            <a:off x="468000" y="1740948"/>
            <a:ext cx="8100000" cy="55086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lang="de-DE" sz="3600" kern="1200" dirty="0">
                <a:solidFill>
                  <a:srgbClr val="FF0026"/>
                </a:solidFill>
                <a:latin typeface="Tahoma" panose="020B0604030504040204" pitchFamily="34" charset="0"/>
                <a:ea typeface="+mj-ea"/>
                <a:cs typeface="+mj-cs"/>
              </a:defRPr>
            </a:lvl1pPr>
          </a:lstStyle>
          <a:p>
            <a:pPr marL="342900" lvl="0" indent="-571500">
              <a:spcBef>
                <a:spcPct val="0"/>
              </a:spcBef>
            </a:pPr>
            <a:r>
              <a:rPr lang="de-DE" dirty="0"/>
              <a:t>Untertitel</a:t>
            </a:r>
          </a:p>
        </p:txBody>
      </p:sp>
      <p:sp>
        <p:nvSpPr>
          <p:cNvPr id="51" name="Bildplatzhalter 50"/>
          <p:cNvSpPr>
            <a:spLocks noGrp="1"/>
          </p:cNvSpPr>
          <p:nvPr>
            <p:ph type="pic" sz="quarter" idx="18"/>
          </p:nvPr>
        </p:nvSpPr>
        <p:spPr>
          <a:xfrm>
            <a:off x="9063037" y="360359"/>
            <a:ext cx="2824162" cy="2154709"/>
          </a:xfrm>
          <a:solidFill>
            <a:schemeClr val="bg2"/>
          </a:solidFill>
        </p:spPr>
        <p:txBody>
          <a:bodyPr tIns="180000"/>
          <a:lstStyle>
            <a:lvl1pPr marL="0" indent="0" algn="ctr">
              <a:buNone/>
              <a:defRPr/>
            </a:lvl1pPr>
          </a:lstStyle>
          <a:p>
            <a:r>
              <a:rPr lang="de-DE" dirty="0"/>
              <a:t>Bild durch Klicken auf Symbol hinzufügen</a:t>
            </a:r>
          </a:p>
        </p:txBody>
      </p:sp>
      <p:sp>
        <p:nvSpPr>
          <p:cNvPr id="53" name="Bildplatzhalter 50"/>
          <p:cNvSpPr>
            <a:spLocks noGrp="1"/>
          </p:cNvSpPr>
          <p:nvPr>
            <p:ph type="pic" sz="quarter" idx="20"/>
          </p:nvPr>
        </p:nvSpPr>
        <p:spPr>
          <a:xfrm>
            <a:off x="9063037" y="2675440"/>
            <a:ext cx="2824162" cy="3591823"/>
          </a:xfrm>
          <a:solidFill>
            <a:schemeClr val="bg2"/>
          </a:solidFill>
        </p:spPr>
        <p:txBody>
          <a:bodyPr tIns="900000"/>
          <a:lstStyle>
            <a:lvl1pPr marL="0" indent="0" algn="ctr">
              <a:buNone/>
              <a:defRPr/>
            </a:lvl1pPr>
          </a:lstStyle>
          <a:p>
            <a:r>
              <a:rPr lang="de-DE" dirty="0"/>
              <a:t>Bild durch Klicken auf Symbol hinzufügen</a:t>
            </a:r>
          </a:p>
        </p:txBody>
      </p:sp>
      <p:sp>
        <p:nvSpPr>
          <p:cNvPr id="54" name="Datumsplatzhalter 53"/>
          <p:cNvSpPr>
            <a:spLocks noGrp="1"/>
          </p:cNvSpPr>
          <p:nvPr>
            <p:ph type="dt" sz="half" idx="2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5" name="Fußzeilenplatzhalter 54"/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pPr algn="r"/>
            <a:r>
              <a:rPr lang="de-DE" dirty="0"/>
              <a:t>Betreutes Wohnen</a:t>
            </a:r>
          </a:p>
        </p:txBody>
      </p:sp>
      <p:sp>
        <p:nvSpPr>
          <p:cNvPr id="56" name="Foliennummernplatzhalter 55"/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pPr algn="r"/>
            <a:fld id="{29BB2478-23C8-4EDC-A53F-232C1215E3EF}" type="slidenum">
              <a:rPr lang="de-DE" smtClean="0"/>
              <a:pPr algn="r"/>
              <a:t>‹Nr.›</a:t>
            </a:fld>
            <a:endParaRPr lang="de-DE" dirty="0"/>
          </a:p>
        </p:txBody>
      </p:sp>
      <p:sp>
        <p:nvSpPr>
          <p:cNvPr id="12" name="Textplatzhalter 40"/>
          <p:cNvSpPr>
            <a:spLocks noGrp="1"/>
          </p:cNvSpPr>
          <p:nvPr>
            <p:ph type="body" sz="quarter" idx="14"/>
          </p:nvPr>
        </p:nvSpPr>
        <p:spPr>
          <a:xfrm>
            <a:off x="468000" y="2675440"/>
            <a:ext cx="8100000" cy="3585660"/>
          </a:xfrm>
        </p:spPr>
        <p:txBody>
          <a:bodyPr lIns="0" tIns="0" rIns="0" bIns="0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574847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folie_1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ußzeilenplatzhalter 2"/>
          <p:cNvSpPr txBox="1">
            <a:spLocks/>
          </p:cNvSpPr>
          <p:nvPr userDrawn="1"/>
        </p:nvSpPr>
        <p:spPr bwMode="auto">
          <a:xfrm>
            <a:off x="468000" y="360000"/>
            <a:ext cx="5813425" cy="188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de-AT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sz="1200" b="0" dirty="0">
                <a:solidFill>
                  <a:srgbClr val="000000"/>
                </a:solidFill>
                <a:latin typeface="Tahoma" panose="020B0604030504040204" pitchFamily="34" charset="0"/>
              </a:rPr>
              <a:t>Caritas der Erzdiözese Salzburg</a:t>
            </a:r>
            <a:endParaRPr lang="de-AT" sz="1200" b="0" dirty="0">
              <a:solidFill>
                <a:srgbClr val="000000"/>
              </a:solidFill>
              <a:latin typeface="Tahoma" panose="020B0604030504040204" pitchFamily="34" charset="0"/>
            </a:endParaRPr>
          </a:p>
        </p:txBody>
      </p:sp>
      <p:sp>
        <p:nvSpPr>
          <p:cNvPr id="9" name="Rectangle 2" hidden="1"/>
          <p:cNvSpPr txBox="1">
            <a:spLocks noChangeArrowheads="1"/>
          </p:cNvSpPr>
          <p:nvPr userDrawn="1"/>
        </p:nvSpPr>
        <p:spPr>
          <a:xfrm>
            <a:off x="468000" y="1293554"/>
            <a:ext cx="8100000" cy="953917"/>
          </a:xfrm>
          <a:prstGeom prst="rect">
            <a:avLst/>
          </a:prstGeom>
        </p:spPr>
        <p:txBody>
          <a:bodyPr lIns="0" tIns="0" rIns="0" bIns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AT" altLang="de-DE" sz="3600" dirty="0">
                <a:latin typeface="Tahoma" panose="020B0604030504040204" pitchFamily="34" charset="0"/>
              </a:rPr>
              <a:t>Titelmasterformat durch</a:t>
            </a:r>
            <a:br>
              <a:rPr lang="de-AT" altLang="de-DE" sz="3600" b="1" dirty="0">
                <a:latin typeface="Tahoma" panose="020B0604030504040204" pitchFamily="34" charset="0"/>
              </a:rPr>
            </a:br>
            <a:r>
              <a:rPr lang="de-AT" altLang="de-DE" sz="3600" dirty="0">
                <a:solidFill>
                  <a:srgbClr val="FF0026"/>
                </a:solidFill>
                <a:latin typeface="Tahoma" panose="020B0604030504040204" pitchFamily="34" charset="0"/>
              </a:rPr>
              <a:t>Untertitel</a:t>
            </a:r>
          </a:p>
        </p:txBody>
      </p:sp>
      <p:sp>
        <p:nvSpPr>
          <p:cNvPr id="15" name="Titel 14"/>
          <p:cNvSpPr>
            <a:spLocks noGrp="1"/>
          </p:cNvSpPr>
          <p:nvPr>
            <p:ph type="title"/>
          </p:nvPr>
        </p:nvSpPr>
        <p:spPr>
          <a:xfrm>
            <a:off x="468000" y="1184590"/>
            <a:ext cx="8100000" cy="665430"/>
          </a:xfrm>
        </p:spPr>
        <p:txBody>
          <a:bodyPr lIns="0" tIns="0" rIns="0" bIns="0"/>
          <a:lstStyle>
            <a:lvl1pPr>
              <a:defRPr lang="de-DE" sz="3600">
                <a:latin typeface="Tahoma" panose="020B0604030504040204" pitchFamily="34" charset="0"/>
              </a:defRPr>
            </a:lvl1pPr>
          </a:lstStyle>
          <a:p>
            <a:pPr marL="0" lvl="0"/>
            <a:r>
              <a:rPr lang="de-DE" dirty="0"/>
              <a:t>Titelmasterformat durch Klicken bearbeiten</a:t>
            </a:r>
          </a:p>
        </p:txBody>
      </p:sp>
      <p:sp>
        <p:nvSpPr>
          <p:cNvPr id="17" name="Textplatzhalter 16"/>
          <p:cNvSpPr>
            <a:spLocks noGrp="1"/>
          </p:cNvSpPr>
          <p:nvPr>
            <p:ph type="body" sz="quarter" idx="10" hasCustomPrompt="1"/>
          </p:nvPr>
        </p:nvSpPr>
        <p:spPr>
          <a:xfrm>
            <a:off x="468000" y="1740948"/>
            <a:ext cx="8100000" cy="55086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lang="de-DE" sz="3600" kern="1200" dirty="0">
                <a:solidFill>
                  <a:srgbClr val="FF0026"/>
                </a:solidFill>
                <a:latin typeface="Tahoma" panose="020B0604030504040204" pitchFamily="34" charset="0"/>
                <a:ea typeface="+mj-ea"/>
                <a:cs typeface="+mj-cs"/>
              </a:defRPr>
            </a:lvl1pPr>
          </a:lstStyle>
          <a:p>
            <a:pPr marL="342900" lvl="0" indent="-571500">
              <a:spcBef>
                <a:spcPct val="0"/>
              </a:spcBef>
            </a:pPr>
            <a:r>
              <a:rPr lang="de-DE" dirty="0"/>
              <a:t>Untertitel</a:t>
            </a:r>
          </a:p>
        </p:txBody>
      </p:sp>
      <p:sp>
        <p:nvSpPr>
          <p:cNvPr id="53" name="Bildplatzhalter 50"/>
          <p:cNvSpPr>
            <a:spLocks noGrp="1"/>
          </p:cNvSpPr>
          <p:nvPr>
            <p:ph type="pic" sz="quarter" idx="20"/>
          </p:nvPr>
        </p:nvSpPr>
        <p:spPr>
          <a:xfrm>
            <a:off x="9063037" y="360000"/>
            <a:ext cx="2824162" cy="5907263"/>
          </a:xfrm>
          <a:solidFill>
            <a:schemeClr val="bg2"/>
          </a:solidFill>
        </p:spPr>
        <p:txBody>
          <a:bodyPr tIns="1980000"/>
          <a:lstStyle>
            <a:lvl1pPr marL="0" indent="0" algn="ctr">
              <a:buNone/>
              <a:defRPr/>
            </a:lvl1pPr>
          </a:lstStyle>
          <a:p>
            <a:r>
              <a:rPr lang="de-DE" dirty="0"/>
              <a:t>Bild durch Klicken auf Symbol hinzufügen</a:t>
            </a:r>
          </a:p>
        </p:txBody>
      </p:sp>
      <p:sp>
        <p:nvSpPr>
          <p:cNvPr id="54" name="Datumsplatzhalter 53"/>
          <p:cNvSpPr>
            <a:spLocks noGrp="1"/>
          </p:cNvSpPr>
          <p:nvPr>
            <p:ph type="dt" sz="half" idx="2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5" name="Fußzeilenplatzhalter 54"/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pPr algn="r"/>
            <a:r>
              <a:rPr lang="de-DE" dirty="0"/>
              <a:t>Betreutes Wohnen</a:t>
            </a:r>
          </a:p>
        </p:txBody>
      </p:sp>
      <p:sp>
        <p:nvSpPr>
          <p:cNvPr id="56" name="Foliennummernplatzhalter 55"/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pPr algn="r"/>
            <a:fld id="{29BB2478-23C8-4EDC-A53F-232C1215E3EF}" type="slidenum">
              <a:rPr lang="de-DE" smtClean="0"/>
              <a:pPr algn="r"/>
              <a:t>‹Nr.›</a:t>
            </a:fld>
            <a:endParaRPr lang="de-DE" dirty="0"/>
          </a:p>
        </p:txBody>
      </p:sp>
      <p:sp>
        <p:nvSpPr>
          <p:cNvPr id="11" name="Textplatzhalter 40"/>
          <p:cNvSpPr>
            <a:spLocks noGrp="1"/>
          </p:cNvSpPr>
          <p:nvPr>
            <p:ph type="body" sz="quarter" idx="14"/>
          </p:nvPr>
        </p:nvSpPr>
        <p:spPr>
          <a:xfrm>
            <a:off x="468000" y="2675440"/>
            <a:ext cx="8100000" cy="3585660"/>
          </a:xfrm>
        </p:spPr>
        <p:txBody>
          <a:bodyPr lIns="0" tIns="0" rIns="0" bIns="0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40710850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folie_Ohne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ußzeilenplatzhalter 2"/>
          <p:cNvSpPr txBox="1">
            <a:spLocks/>
          </p:cNvSpPr>
          <p:nvPr userDrawn="1"/>
        </p:nvSpPr>
        <p:spPr bwMode="auto">
          <a:xfrm>
            <a:off x="468000" y="360000"/>
            <a:ext cx="5813425" cy="188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de-AT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sz="1200" b="0" dirty="0">
                <a:solidFill>
                  <a:srgbClr val="000000"/>
                </a:solidFill>
                <a:latin typeface="Tahoma" panose="020B0604030504040204" pitchFamily="34" charset="0"/>
              </a:rPr>
              <a:t>Caritas der Erzdiözese Salzburg</a:t>
            </a:r>
            <a:endParaRPr lang="de-AT" sz="1200" b="0" dirty="0">
              <a:solidFill>
                <a:srgbClr val="000000"/>
              </a:solidFill>
              <a:latin typeface="Tahoma" panose="020B0604030504040204" pitchFamily="34" charset="0"/>
            </a:endParaRPr>
          </a:p>
        </p:txBody>
      </p:sp>
      <p:sp>
        <p:nvSpPr>
          <p:cNvPr id="9" name="Rectangle 2" hidden="1"/>
          <p:cNvSpPr txBox="1">
            <a:spLocks noChangeArrowheads="1"/>
          </p:cNvSpPr>
          <p:nvPr userDrawn="1"/>
        </p:nvSpPr>
        <p:spPr>
          <a:xfrm>
            <a:off x="468000" y="1293554"/>
            <a:ext cx="8100000" cy="953917"/>
          </a:xfrm>
          <a:prstGeom prst="rect">
            <a:avLst/>
          </a:prstGeom>
        </p:spPr>
        <p:txBody>
          <a:bodyPr lIns="0" tIns="0" rIns="0" bIns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AT" altLang="de-DE" sz="3600" dirty="0">
                <a:latin typeface="Tahoma" panose="020B0604030504040204" pitchFamily="34" charset="0"/>
              </a:rPr>
              <a:t>Titelmasterformat durch</a:t>
            </a:r>
            <a:br>
              <a:rPr lang="de-AT" altLang="de-DE" sz="3600" b="1" dirty="0">
                <a:latin typeface="Tahoma" panose="020B0604030504040204" pitchFamily="34" charset="0"/>
              </a:rPr>
            </a:br>
            <a:r>
              <a:rPr lang="de-AT" altLang="de-DE" sz="3600" dirty="0">
                <a:solidFill>
                  <a:srgbClr val="FF0026"/>
                </a:solidFill>
                <a:latin typeface="Tahoma" panose="020B0604030504040204" pitchFamily="34" charset="0"/>
              </a:rPr>
              <a:t>Untertitel</a:t>
            </a:r>
          </a:p>
        </p:txBody>
      </p:sp>
      <p:sp>
        <p:nvSpPr>
          <p:cNvPr id="15" name="Titel 14"/>
          <p:cNvSpPr>
            <a:spLocks noGrp="1"/>
          </p:cNvSpPr>
          <p:nvPr>
            <p:ph type="title"/>
          </p:nvPr>
        </p:nvSpPr>
        <p:spPr>
          <a:xfrm>
            <a:off x="468000" y="1184590"/>
            <a:ext cx="8100000" cy="665430"/>
          </a:xfrm>
        </p:spPr>
        <p:txBody>
          <a:bodyPr lIns="0" tIns="0" rIns="0" bIns="0"/>
          <a:lstStyle>
            <a:lvl1pPr>
              <a:defRPr lang="de-DE" sz="3600">
                <a:latin typeface="Tahoma" panose="020B0604030504040204" pitchFamily="34" charset="0"/>
              </a:defRPr>
            </a:lvl1pPr>
          </a:lstStyle>
          <a:p>
            <a:pPr marL="0" lvl="0"/>
            <a:r>
              <a:rPr lang="de-DE" dirty="0"/>
              <a:t>Titelmasterformat durch Klicken bearbeiten</a:t>
            </a:r>
          </a:p>
        </p:txBody>
      </p:sp>
      <p:sp>
        <p:nvSpPr>
          <p:cNvPr id="17" name="Textplatzhalter 16"/>
          <p:cNvSpPr>
            <a:spLocks noGrp="1"/>
          </p:cNvSpPr>
          <p:nvPr>
            <p:ph type="body" sz="quarter" idx="10" hasCustomPrompt="1"/>
          </p:nvPr>
        </p:nvSpPr>
        <p:spPr>
          <a:xfrm>
            <a:off x="468000" y="1740948"/>
            <a:ext cx="8100000" cy="55086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lang="de-DE" sz="3600" kern="1200" dirty="0">
                <a:solidFill>
                  <a:srgbClr val="FF0026"/>
                </a:solidFill>
                <a:latin typeface="Tahoma" panose="020B0604030504040204" pitchFamily="34" charset="0"/>
                <a:ea typeface="+mj-ea"/>
                <a:cs typeface="+mj-cs"/>
              </a:defRPr>
            </a:lvl1pPr>
          </a:lstStyle>
          <a:p>
            <a:pPr marL="342900" lvl="0" indent="-571500">
              <a:spcBef>
                <a:spcPct val="0"/>
              </a:spcBef>
            </a:pPr>
            <a:r>
              <a:rPr lang="de-DE" dirty="0"/>
              <a:t>Untertitel</a:t>
            </a:r>
          </a:p>
        </p:txBody>
      </p:sp>
      <p:sp>
        <p:nvSpPr>
          <p:cNvPr id="54" name="Datumsplatzhalter 53"/>
          <p:cNvSpPr>
            <a:spLocks noGrp="1"/>
          </p:cNvSpPr>
          <p:nvPr>
            <p:ph type="dt" sz="half" idx="2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5" name="Fußzeilenplatzhalter 54"/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pPr algn="r"/>
            <a:r>
              <a:rPr lang="de-DE" dirty="0"/>
              <a:t>Betreutes Wohnen</a:t>
            </a:r>
          </a:p>
        </p:txBody>
      </p:sp>
      <p:sp>
        <p:nvSpPr>
          <p:cNvPr id="56" name="Foliennummernplatzhalter 55"/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pPr algn="r"/>
            <a:fld id="{29BB2478-23C8-4EDC-A53F-232C1215E3EF}" type="slidenum">
              <a:rPr lang="de-DE" smtClean="0"/>
              <a:pPr algn="r"/>
              <a:t>‹Nr.›</a:t>
            </a:fld>
            <a:endParaRPr lang="de-DE" dirty="0"/>
          </a:p>
        </p:txBody>
      </p:sp>
      <p:sp>
        <p:nvSpPr>
          <p:cNvPr id="11" name="Textplatzhalter 40"/>
          <p:cNvSpPr>
            <a:spLocks noGrp="1"/>
          </p:cNvSpPr>
          <p:nvPr>
            <p:ph type="body" sz="quarter" idx="14"/>
          </p:nvPr>
        </p:nvSpPr>
        <p:spPr>
          <a:xfrm>
            <a:off x="468000" y="2675440"/>
            <a:ext cx="8100000" cy="3585660"/>
          </a:xfrm>
        </p:spPr>
        <p:txBody>
          <a:bodyPr lIns="0" tIns="0" rIns="0" bIns="0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66480767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nig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ußzeilenplatzhalter 2"/>
          <p:cNvSpPr txBox="1">
            <a:spLocks/>
          </p:cNvSpPr>
          <p:nvPr userDrawn="1"/>
        </p:nvSpPr>
        <p:spPr bwMode="auto">
          <a:xfrm>
            <a:off x="468000" y="360000"/>
            <a:ext cx="5813425" cy="188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de-AT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sz="1200" b="0" dirty="0">
                <a:solidFill>
                  <a:srgbClr val="000000"/>
                </a:solidFill>
                <a:latin typeface="Tahoma" panose="020B0604030504040204" pitchFamily="34" charset="0"/>
              </a:rPr>
              <a:t>Caritas der Erzdiözese Salzburg</a:t>
            </a:r>
            <a:endParaRPr lang="de-AT" sz="1200" b="0" dirty="0">
              <a:solidFill>
                <a:srgbClr val="000000"/>
              </a:solidFill>
              <a:latin typeface="Tahoma" panose="020B0604030504040204" pitchFamily="34" charset="0"/>
            </a:endParaRPr>
          </a:p>
        </p:txBody>
      </p:sp>
      <p:sp>
        <p:nvSpPr>
          <p:cNvPr id="9" name="Rectangle 2" hidden="1"/>
          <p:cNvSpPr txBox="1">
            <a:spLocks noChangeArrowheads="1"/>
          </p:cNvSpPr>
          <p:nvPr userDrawn="1"/>
        </p:nvSpPr>
        <p:spPr>
          <a:xfrm>
            <a:off x="468000" y="1293554"/>
            <a:ext cx="8100000" cy="953917"/>
          </a:xfrm>
          <a:prstGeom prst="rect">
            <a:avLst/>
          </a:prstGeom>
        </p:spPr>
        <p:txBody>
          <a:bodyPr lIns="0" tIns="0" rIns="0" bIns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AT" altLang="de-DE" sz="3600" dirty="0">
                <a:latin typeface="Tahoma" panose="020B0604030504040204" pitchFamily="34" charset="0"/>
              </a:rPr>
              <a:t>Titelmasterformat durch</a:t>
            </a:r>
            <a:br>
              <a:rPr lang="de-AT" altLang="de-DE" sz="3600" b="1" dirty="0">
                <a:latin typeface="Tahoma" panose="020B0604030504040204" pitchFamily="34" charset="0"/>
              </a:rPr>
            </a:br>
            <a:r>
              <a:rPr lang="de-AT" altLang="de-DE" sz="3600" dirty="0">
                <a:solidFill>
                  <a:srgbClr val="FF0026"/>
                </a:solidFill>
                <a:latin typeface="Tahoma" panose="020B0604030504040204" pitchFamily="34" charset="0"/>
              </a:rPr>
              <a:t>Untertitel</a:t>
            </a:r>
          </a:p>
        </p:txBody>
      </p:sp>
      <p:sp>
        <p:nvSpPr>
          <p:cNvPr id="15" name="Titel 14"/>
          <p:cNvSpPr>
            <a:spLocks noGrp="1"/>
          </p:cNvSpPr>
          <p:nvPr>
            <p:ph type="title"/>
          </p:nvPr>
        </p:nvSpPr>
        <p:spPr>
          <a:xfrm>
            <a:off x="468000" y="1184590"/>
            <a:ext cx="6633017" cy="665430"/>
          </a:xfrm>
        </p:spPr>
        <p:txBody>
          <a:bodyPr lIns="0" tIns="0" rIns="0" bIns="0"/>
          <a:lstStyle>
            <a:lvl1pPr>
              <a:defRPr lang="de-DE" sz="3600">
                <a:latin typeface="Tahoma" panose="020B0604030504040204" pitchFamily="34" charset="0"/>
              </a:defRPr>
            </a:lvl1pPr>
          </a:lstStyle>
          <a:p>
            <a:pPr marL="0" lvl="0"/>
            <a:r>
              <a:rPr lang="de-DE" dirty="0"/>
              <a:t>Titelmasterformat durch Klicken bearbeiten</a:t>
            </a:r>
          </a:p>
        </p:txBody>
      </p:sp>
      <p:sp>
        <p:nvSpPr>
          <p:cNvPr id="17" name="Textplatzhalter 16"/>
          <p:cNvSpPr>
            <a:spLocks noGrp="1"/>
          </p:cNvSpPr>
          <p:nvPr>
            <p:ph type="body" sz="quarter" idx="10" hasCustomPrompt="1"/>
          </p:nvPr>
        </p:nvSpPr>
        <p:spPr>
          <a:xfrm>
            <a:off x="468000" y="1740948"/>
            <a:ext cx="6633017" cy="55086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lang="de-DE" sz="3600" kern="1200" dirty="0">
                <a:solidFill>
                  <a:srgbClr val="FF0026"/>
                </a:solidFill>
                <a:latin typeface="Tahoma" panose="020B0604030504040204" pitchFamily="34" charset="0"/>
                <a:ea typeface="+mj-ea"/>
                <a:cs typeface="+mj-cs"/>
              </a:defRPr>
            </a:lvl1pPr>
          </a:lstStyle>
          <a:p>
            <a:pPr marL="342900" lvl="0" indent="-571500">
              <a:spcBef>
                <a:spcPct val="0"/>
              </a:spcBef>
            </a:pPr>
            <a:r>
              <a:rPr lang="de-DE" dirty="0"/>
              <a:t>Untertitel</a:t>
            </a:r>
          </a:p>
        </p:txBody>
      </p:sp>
      <p:sp>
        <p:nvSpPr>
          <p:cNvPr id="54" name="Datumsplatzhalter 53"/>
          <p:cNvSpPr>
            <a:spLocks noGrp="1"/>
          </p:cNvSpPr>
          <p:nvPr>
            <p:ph type="dt" sz="half" idx="2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5" name="Fußzeilenplatzhalter 54"/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pPr algn="r"/>
            <a:r>
              <a:rPr lang="de-DE" dirty="0"/>
              <a:t>Betreutes Wohnen</a:t>
            </a:r>
          </a:p>
        </p:txBody>
      </p:sp>
      <p:sp>
        <p:nvSpPr>
          <p:cNvPr id="56" name="Foliennummernplatzhalter 55"/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pPr algn="r"/>
            <a:fld id="{29BB2478-23C8-4EDC-A53F-232C1215E3EF}" type="slidenum">
              <a:rPr lang="de-DE" smtClean="0"/>
              <a:pPr algn="r"/>
              <a:t>‹Nr.›</a:t>
            </a:fld>
            <a:endParaRPr lang="de-DE" dirty="0"/>
          </a:p>
        </p:txBody>
      </p:sp>
      <p:sp>
        <p:nvSpPr>
          <p:cNvPr id="11" name="Textplatzhalter 40"/>
          <p:cNvSpPr>
            <a:spLocks noGrp="1"/>
          </p:cNvSpPr>
          <p:nvPr>
            <p:ph type="body" sz="quarter" idx="14" hasCustomPrompt="1"/>
          </p:nvPr>
        </p:nvSpPr>
        <p:spPr>
          <a:xfrm>
            <a:off x="468001" y="2675440"/>
            <a:ext cx="6633016" cy="3585660"/>
          </a:xfrm>
        </p:spPr>
        <p:txBody>
          <a:bodyPr lIns="0" tIns="0" rIns="0" bIns="0"/>
          <a:lstStyle>
            <a:lvl1pPr marL="0" indent="0">
              <a:lnSpc>
                <a:spcPct val="150000"/>
              </a:lnSpc>
              <a:buFont typeface="Arial" panose="020B0604020202020204" pitchFamily="34" charset="0"/>
              <a:buNone/>
              <a:defRPr/>
            </a:lvl1pPr>
            <a:lvl2pPr marL="360000" indent="0">
              <a:buNone/>
              <a:defRPr/>
            </a:lvl2pPr>
          </a:lstStyle>
          <a:p>
            <a:pPr lvl="0"/>
            <a:r>
              <a:rPr lang="de-DE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186555380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 mit Kopf- &amp; Fußzei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ußzeilenplatzhalter 2"/>
          <p:cNvSpPr txBox="1">
            <a:spLocks/>
          </p:cNvSpPr>
          <p:nvPr userDrawn="1"/>
        </p:nvSpPr>
        <p:spPr bwMode="auto">
          <a:xfrm>
            <a:off x="468000" y="360000"/>
            <a:ext cx="5813425" cy="188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de-AT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sz="1200" b="0" dirty="0">
                <a:solidFill>
                  <a:srgbClr val="000000"/>
                </a:solidFill>
                <a:latin typeface="Tahoma" panose="020B0604030504040204" pitchFamily="34" charset="0"/>
              </a:rPr>
              <a:t>Caritas der Erzdiözese Salzburg</a:t>
            </a:r>
            <a:endParaRPr lang="de-AT" sz="1200" b="0" dirty="0">
              <a:solidFill>
                <a:srgbClr val="000000"/>
              </a:solidFill>
              <a:latin typeface="Tahoma" panose="020B0604030504040204" pitchFamily="34" charset="0"/>
            </a:endParaRPr>
          </a:p>
        </p:txBody>
      </p:sp>
      <p:sp>
        <p:nvSpPr>
          <p:cNvPr id="9" name="Datumsplatzhalt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10" name="Fußzeilenplatzhalt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de-DE" dirty="0"/>
              <a:t>Betreutes Wohnen</a:t>
            </a:r>
          </a:p>
        </p:txBody>
      </p:sp>
      <p:sp>
        <p:nvSpPr>
          <p:cNvPr id="11" name="Foliennummernplatzhalt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29BB2478-23C8-4EDC-A53F-232C1215E3EF}" type="slidenum">
              <a:rPr lang="de-DE" smtClean="0"/>
              <a:pPr algn="r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4338366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761803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hluss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/>
          <p:cNvSpPr/>
          <p:nvPr userDrawn="1"/>
        </p:nvSpPr>
        <p:spPr>
          <a:xfrm>
            <a:off x="6792000" y="0"/>
            <a:ext cx="5400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latin typeface="Tahoma" panose="020B0604030504040204" pitchFamily="34" charset="0"/>
            </a:endParaRPr>
          </a:p>
        </p:txBody>
      </p:sp>
      <p:sp>
        <p:nvSpPr>
          <p:cNvPr id="6" name="Bildplatzhalter 2"/>
          <p:cNvSpPr>
            <a:spLocks noGrp="1"/>
          </p:cNvSpPr>
          <p:nvPr>
            <p:ph type="pic" sz="quarter" idx="10"/>
          </p:nvPr>
        </p:nvSpPr>
        <p:spPr>
          <a:xfrm>
            <a:off x="6791325" y="0"/>
            <a:ext cx="5400675" cy="6858000"/>
          </a:xfrm>
          <a:prstGeom prst="rect">
            <a:avLst/>
          </a:prstGeom>
          <a:solidFill>
            <a:schemeClr val="bg2"/>
          </a:solidFill>
        </p:spPr>
        <p:txBody>
          <a:bodyPr tIns="2160000" anchor="t" anchorCtr="0"/>
          <a:lstStyle>
            <a:lvl1pPr marL="0" indent="0" algn="ctr">
              <a:buNone/>
              <a:defRPr/>
            </a:lvl1pPr>
          </a:lstStyle>
          <a:p>
            <a:r>
              <a:rPr lang="de-DE" dirty="0"/>
              <a:t>Bild durch Klicken auf Symbol hinzufügen</a:t>
            </a:r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1" hasCustomPrompt="1"/>
          </p:nvPr>
        </p:nvSpPr>
        <p:spPr>
          <a:xfrm>
            <a:off x="540325" y="3918488"/>
            <a:ext cx="5745600" cy="2540000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normAutofit/>
          </a:bodyPr>
          <a:lstStyle>
            <a:lvl1pPr marL="0" indent="0">
              <a:buFontTx/>
              <a:buNone/>
              <a:defRPr lang="de-AT" sz="1600" kern="0" dirty="0" smtClean="0">
                <a:latin typeface="Tahoma" panose="020B0604030504040204" pitchFamily="34" charset="0"/>
              </a:defRPr>
            </a:lvl1pPr>
          </a:lstStyle>
          <a:p>
            <a:pPr marL="180000" lvl="0" indent="-180000" fontAlgn="base">
              <a:spcAft>
                <a:spcPct val="0"/>
              </a:spcAft>
              <a:buClr>
                <a:schemeClr val="tx1"/>
              </a:buClr>
              <a:buSzPct val="130000"/>
            </a:pPr>
            <a:r>
              <a:rPr lang="de-DE" sz="1800" kern="0" dirty="0">
                <a:latin typeface="+mj-lt"/>
              </a:rPr>
              <a:t>Kontakt: </a:t>
            </a:r>
          </a:p>
          <a:p>
            <a:pPr marL="0" lvl="0" indent="0" fontAlgn="base">
              <a:spcAft>
                <a:spcPct val="0"/>
              </a:spcAft>
              <a:buClr>
                <a:schemeClr val="tx1"/>
              </a:buClr>
              <a:buSzPct val="130000"/>
              <a:buFont typeface="Times" charset="0"/>
              <a:buNone/>
            </a:pPr>
            <a:r>
              <a:rPr lang="de-DE" sz="1800" kern="0" dirty="0"/>
              <a:t>Mag. Max Mustermann</a:t>
            </a:r>
            <a:br>
              <a:rPr lang="de-DE" sz="1800" kern="0" dirty="0"/>
            </a:br>
            <a:r>
              <a:rPr lang="de-DE" sz="1800" kern="0" dirty="0"/>
              <a:t>Abteilung / Einrichtung</a:t>
            </a:r>
          </a:p>
          <a:p>
            <a:pPr marL="0" lvl="0" indent="0" fontAlgn="base">
              <a:spcAft>
                <a:spcPct val="0"/>
              </a:spcAft>
              <a:buClr>
                <a:schemeClr val="tx1"/>
              </a:buClr>
              <a:buSzPct val="130000"/>
              <a:buFont typeface="Times" charset="0"/>
              <a:buNone/>
            </a:pPr>
            <a:r>
              <a:rPr lang="de-DE" sz="1800" kern="0" dirty="0"/>
              <a:t>vorname.nachname@caritas-salzburg.at</a:t>
            </a:r>
            <a:br>
              <a:rPr lang="de-DE" sz="1800" kern="0" dirty="0"/>
            </a:br>
            <a:r>
              <a:rPr lang="de-DE" sz="1800" kern="0" dirty="0"/>
              <a:t>Tel.: 05 17 60 XXXX</a:t>
            </a:r>
          </a:p>
          <a:p>
            <a:pPr marL="0" lvl="0" indent="0" fontAlgn="base">
              <a:spcAft>
                <a:spcPct val="0"/>
              </a:spcAft>
              <a:buClr>
                <a:schemeClr val="tx1"/>
              </a:buClr>
              <a:buSzPct val="130000"/>
              <a:buFont typeface="Times" charset="0"/>
              <a:buNone/>
            </a:pPr>
            <a:r>
              <a:rPr lang="de-DE" sz="1800" kern="0" dirty="0"/>
              <a:t>Caritasverband der ED Salzburg</a:t>
            </a:r>
            <a:br>
              <a:rPr lang="de-DE" sz="1800" kern="0" dirty="0"/>
            </a:br>
            <a:r>
              <a:rPr lang="de-DE" sz="1800" kern="0" dirty="0"/>
              <a:t>Friedensstraße 7</a:t>
            </a:r>
            <a:br>
              <a:rPr lang="de-DE" sz="1800" kern="0" dirty="0"/>
            </a:br>
            <a:r>
              <a:rPr lang="de-DE" sz="1800" kern="0" dirty="0"/>
              <a:t>5020 Salzburg</a:t>
            </a:r>
            <a:endParaRPr lang="de-AT" sz="1800" kern="0" dirty="0"/>
          </a:p>
        </p:txBody>
      </p:sp>
      <p:sp>
        <p:nvSpPr>
          <p:cNvPr id="16" name="Textplatzhalter 15"/>
          <p:cNvSpPr>
            <a:spLocks noGrp="1"/>
          </p:cNvSpPr>
          <p:nvPr>
            <p:ph type="body" sz="quarter" idx="12" hasCustomPrompt="1"/>
          </p:nvPr>
        </p:nvSpPr>
        <p:spPr>
          <a:xfrm>
            <a:off x="540325" y="1276349"/>
            <a:ext cx="5745600" cy="1289365"/>
          </a:xfrm>
        </p:spPr>
        <p:txBody>
          <a:bodyPr lIns="0" tIns="0" rIns="0" bIns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de-DE" sz="3600" kern="1200" dirty="0">
                <a:solidFill>
                  <a:schemeClr val="tx1"/>
                </a:solidFill>
                <a:latin typeface="Tahoma" panose="020B0604030504040204" pitchFamily="34" charset="0"/>
                <a:ea typeface="+mj-ea"/>
                <a:cs typeface="+mj-cs"/>
              </a:defRPr>
            </a:lvl1pPr>
          </a:lstStyle>
          <a:p>
            <a:pPr lvl="0"/>
            <a:r>
              <a:rPr lang="de-DE" dirty="0"/>
              <a:t>Schlussworte/</a:t>
            </a:r>
            <a:br>
              <a:rPr lang="de-DE" dirty="0"/>
            </a:br>
            <a:r>
              <a:rPr lang="de-DE" dirty="0"/>
              <a:t>Danksagung</a:t>
            </a:r>
          </a:p>
        </p:txBody>
      </p:sp>
    </p:spTree>
    <p:extLst>
      <p:ext uri="{BB962C8B-B14F-4D97-AF65-F5344CB8AC3E}">
        <p14:creationId xmlns:p14="http://schemas.microsoft.com/office/powerpoint/2010/main" val="33629146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tiff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1.tiff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79425" y="404813"/>
            <a:ext cx="11233150" cy="863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Titelmasterformat durch Klicken bearbeiten</a:t>
            </a:r>
            <a:endParaRPr lang="de-AT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79425" y="1484313"/>
            <a:ext cx="11233150" cy="49688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AT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11496600" y="6525344"/>
            <a:ext cx="576015" cy="2682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815D62-0CEC-456B-8840-37D2118386F0}" type="slidenum">
              <a:rPr lang="de-AT" smtClean="0"/>
              <a:t>‹Nr.›</a:t>
            </a:fld>
            <a:endParaRPr lang="de-AT" dirty="0"/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FCE486AD-316E-4AF8-99D5-F2C68C72D772}"/>
              </a:ext>
            </a:extLst>
          </p:cNvPr>
          <p:cNvSpPr/>
          <p:nvPr userDrawn="1"/>
        </p:nvSpPr>
        <p:spPr>
          <a:xfrm>
            <a:off x="0" y="5994400"/>
            <a:ext cx="12192000" cy="863600"/>
          </a:xfrm>
          <a:prstGeom prst="rect">
            <a:avLst/>
          </a:prstGeom>
          <a:solidFill>
            <a:srgbClr val="7071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10" name="Grafik 16">
            <a:extLst>
              <a:ext uri="{FF2B5EF4-FFF2-40B4-BE49-F238E27FC236}">
                <a16:creationId xmlns:a16="http://schemas.microsoft.com/office/drawing/2014/main" id="{F2691D8D-2563-42FC-8092-30E9376DC146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5490" y="6196700"/>
            <a:ext cx="1224135" cy="428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3371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5" r:id="rId2"/>
    <p:sldLayoutId id="2147483659" r:id="rId3"/>
    <p:sldLayoutId id="2147483658" r:id="rId4"/>
  </p:sldLayoutIdLst>
  <mc:AlternateContent xmlns:mc="http://schemas.openxmlformats.org/markup-compatibility/2006" xmlns:p14="http://schemas.microsoft.com/office/powerpoint/2010/main">
    <mc:Choice Requires="p14">
      <p:transition spd="slow">
        <p14:pan/>
      </p:transition>
    </mc:Choice>
    <mc:Fallback xmlns="">
      <p:transition spd="slow">
        <p:fade/>
      </p:transition>
    </mc:Fallback>
  </mc:AlternateContent>
  <p:hf hdr="0" ftr="0" dt="0"/>
  <p:txStyles>
    <p:titleStyle>
      <a:lvl1pPr algn="l" defTabSz="9144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799" userDrawn="1">
          <p15:clr>
            <a:srgbClr val="F26B43"/>
          </p15:clr>
        </p15:guide>
        <p15:guide id="2" pos="302" userDrawn="1">
          <p15:clr>
            <a:srgbClr val="F26B43"/>
          </p15:clr>
        </p15:guide>
        <p15:guide id="3" orient="horz" pos="4065" userDrawn="1">
          <p15:clr>
            <a:srgbClr val="F26B43"/>
          </p15:clr>
        </p15:guide>
        <p15:guide id="4" pos="7378" userDrawn="1">
          <p15:clr>
            <a:srgbClr val="F26B43"/>
          </p15:clr>
        </p15:guide>
        <p15:guide id="5" orient="horz" pos="255" userDrawn="1">
          <p15:clr>
            <a:srgbClr val="F26B43"/>
          </p15:clr>
        </p15:guide>
        <p15:guide id="6" orient="horz" pos="935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D1163791-229A-49B6-A8D4-CC95DFB4C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Mastertitelformat bearbeiten</a:t>
            </a:r>
            <a:endParaRPr lang="de-AT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6760BD4-B286-490B-AE00-AC39F7E54E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AT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AB3C325-7B85-4C39-8FDF-705E5508D3B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9A8951-D71A-44A5-8B1A-BC511039AD22}" type="datetimeFigureOut">
              <a:rPr lang="de-AT" smtClean="0"/>
              <a:t>25.09.2026</a:t>
            </a:fld>
            <a:endParaRPr lang="de-AT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41A8016-716D-4A65-BE7E-2478C8607E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24ECDEA-066E-4E6F-849D-C9A2BE4816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1B2731-3747-4DB4-B527-37D19D47B635}" type="slidenum">
              <a:rPr lang="de-AT" smtClean="0"/>
              <a:t>‹Nr.›</a:t>
            </a:fld>
            <a:endParaRPr lang="de-AT" dirty="0"/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17C5E285-30BA-485C-A25E-AF0D93A22AE3}"/>
              </a:ext>
            </a:extLst>
          </p:cNvPr>
          <p:cNvSpPr/>
          <p:nvPr userDrawn="1"/>
        </p:nvSpPr>
        <p:spPr>
          <a:xfrm>
            <a:off x="9741064" y="-12277"/>
            <a:ext cx="2450936" cy="6870277"/>
          </a:xfrm>
          <a:prstGeom prst="rect">
            <a:avLst/>
          </a:prstGeom>
          <a:solidFill>
            <a:srgbClr val="FCF5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rgbClr val="F8D727"/>
              </a:solidFill>
            </a:endParaRP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8122D651-4B36-4942-9778-E2D0DD3EB1C2}"/>
              </a:ext>
            </a:extLst>
          </p:cNvPr>
          <p:cNvSpPr/>
          <p:nvPr userDrawn="1"/>
        </p:nvSpPr>
        <p:spPr>
          <a:xfrm>
            <a:off x="0" y="5994400"/>
            <a:ext cx="12192000" cy="863600"/>
          </a:xfrm>
          <a:prstGeom prst="rect">
            <a:avLst/>
          </a:prstGeom>
          <a:solidFill>
            <a:srgbClr val="7071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9" name="Grafik 16">
            <a:extLst>
              <a:ext uri="{FF2B5EF4-FFF2-40B4-BE49-F238E27FC236}">
                <a16:creationId xmlns:a16="http://schemas.microsoft.com/office/drawing/2014/main" id="{DC28F4D7-DF7A-4408-ACF7-1AC883A5415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5490" y="6196700"/>
            <a:ext cx="1224135" cy="428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992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>
            <a:extLst>
              <a:ext uri="{FF2B5EF4-FFF2-40B4-BE49-F238E27FC236}">
                <a16:creationId xmlns:a16="http://schemas.microsoft.com/office/drawing/2014/main" id="{197C8809-02E0-4121-9820-296EB320E0D9}"/>
              </a:ext>
            </a:extLst>
          </p:cNvPr>
          <p:cNvSpPr/>
          <p:nvPr userDrawn="1"/>
        </p:nvSpPr>
        <p:spPr>
          <a:xfrm>
            <a:off x="0" y="4005064"/>
            <a:ext cx="12192000" cy="2852936"/>
          </a:xfrm>
          <a:prstGeom prst="rect">
            <a:avLst/>
          </a:prstGeom>
          <a:solidFill>
            <a:srgbClr val="7071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rgbClr val="F8D727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11496600" y="6525344"/>
            <a:ext cx="576015" cy="2682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815D62-0CEC-456B-8840-37D2118386F0}" type="slidenum">
              <a:rPr lang="de-AT" smtClean="0"/>
              <a:t>‹Nr.›</a:t>
            </a:fld>
            <a:endParaRPr lang="de-AT" dirty="0"/>
          </a:p>
        </p:txBody>
      </p:sp>
      <p:pic>
        <p:nvPicPr>
          <p:cNvPr id="10" name="Grafik 16">
            <a:extLst>
              <a:ext uri="{FF2B5EF4-FFF2-40B4-BE49-F238E27FC236}">
                <a16:creationId xmlns:a16="http://schemas.microsoft.com/office/drawing/2014/main" id="{F2691D8D-2563-42FC-8092-30E9376DC146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5490" y="6196700"/>
            <a:ext cx="1224135" cy="428602"/>
          </a:xfrm>
          <a:prstGeom prst="rect">
            <a:avLst/>
          </a:prstGeom>
        </p:spPr>
      </p:pic>
      <p:sp>
        <p:nvSpPr>
          <p:cNvPr id="9" name="Rectangle 17">
            <a:extLst>
              <a:ext uri="{FF2B5EF4-FFF2-40B4-BE49-F238E27FC236}">
                <a16:creationId xmlns:a16="http://schemas.microsoft.com/office/drawing/2014/main" id="{FBB8689C-9674-4749-B2C1-A60F8F9EBFFF}"/>
              </a:ext>
            </a:extLst>
          </p:cNvPr>
          <p:cNvSpPr/>
          <p:nvPr userDrawn="1"/>
        </p:nvSpPr>
        <p:spPr>
          <a:xfrm>
            <a:off x="715168" y="1646806"/>
            <a:ext cx="3186113" cy="62324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id-ID" sz="1200" dirty="0"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Quis varius quam quisque id diam vel. Ut enim bla</a:t>
            </a:r>
            <a:r>
              <a:rPr lang="en-US" sz="1200" dirty="0"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d-ID" sz="1200" dirty="0"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ndit volu</a:t>
            </a:r>
            <a:r>
              <a:rPr lang="en-US" sz="1200" dirty="0"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d-ID" sz="1200" dirty="0"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tpat maecenas</a:t>
            </a:r>
          </a:p>
        </p:txBody>
      </p:sp>
      <p:sp>
        <p:nvSpPr>
          <p:cNvPr id="11" name="Rectangle 19">
            <a:extLst>
              <a:ext uri="{FF2B5EF4-FFF2-40B4-BE49-F238E27FC236}">
                <a16:creationId xmlns:a16="http://schemas.microsoft.com/office/drawing/2014/main" id="{F010C99F-232F-4BEC-862E-67947427A01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53318" y="1196752"/>
            <a:ext cx="2309813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Roboto" panose="02000000000000000000" pitchFamily="2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Roboto" panose="02000000000000000000" pitchFamily="2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Roboto" panose="02000000000000000000" pitchFamily="2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Roboto" panose="02000000000000000000" pitchFamily="2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Roboto" panose="02000000000000000000" pitchFamily="2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" panose="02000000000000000000" pitchFamily="2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" panose="02000000000000000000" pitchFamily="2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" panose="02000000000000000000" pitchFamily="2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" panose="02000000000000000000" pitchFamily="2" charset="0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en-US" altLang="de-DE" sz="1600" b="1" dirty="0"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PROJEKT 1</a:t>
            </a:r>
            <a:endParaRPr lang="id-ID" altLang="de-DE" sz="1600" b="1" dirty="0">
              <a:solidFill>
                <a:srgbClr val="707174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Rectangle 24">
            <a:extLst>
              <a:ext uri="{FF2B5EF4-FFF2-40B4-BE49-F238E27FC236}">
                <a16:creationId xmlns:a16="http://schemas.microsoft.com/office/drawing/2014/main" id="{5E7E4F25-C94B-4CF1-995A-08C3DBC72CDB}"/>
              </a:ext>
            </a:extLst>
          </p:cNvPr>
          <p:cNvSpPr/>
          <p:nvPr userDrawn="1"/>
        </p:nvSpPr>
        <p:spPr>
          <a:xfrm>
            <a:off x="4502150" y="1646806"/>
            <a:ext cx="3187700" cy="62324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id-ID" sz="1200" dirty="0"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Quis varius quam quisque id diam vel. Ut enim bla</a:t>
            </a:r>
            <a:r>
              <a:rPr lang="en-US" sz="1200" dirty="0"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d-ID" sz="1200" dirty="0"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ndit volu</a:t>
            </a:r>
            <a:r>
              <a:rPr lang="en-US" sz="1200" dirty="0"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d-ID" sz="1200" dirty="0"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tpat maecenas</a:t>
            </a:r>
          </a:p>
        </p:txBody>
      </p:sp>
      <p:sp>
        <p:nvSpPr>
          <p:cNvPr id="13" name="Rectangle 25">
            <a:extLst>
              <a:ext uri="{FF2B5EF4-FFF2-40B4-BE49-F238E27FC236}">
                <a16:creationId xmlns:a16="http://schemas.microsoft.com/office/drawing/2014/main" id="{C4B2DE80-CFB4-47D1-AF67-B9E34E9386F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940300" y="1196752"/>
            <a:ext cx="2311400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Roboto" panose="02000000000000000000" pitchFamily="2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Roboto" panose="02000000000000000000" pitchFamily="2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Roboto" panose="02000000000000000000" pitchFamily="2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Roboto" panose="02000000000000000000" pitchFamily="2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Roboto" panose="02000000000000000000" pitchFamily="2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" panose="02000000000000000000" pitchFamily="2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" panose="02000000000000000000" pitchFamily="2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" panose="02000000000000000000" pitchFamily="2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" panose="02000000000000000000" pitchFamily="2" charset="0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altLang="de-DE" sz="1600" b="1" dirty="0"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PROJEKT</a:t>
            </a:r>
            <a:r>
              <a:rPr lang="en-US" altLang="de-DE" sz="1600" b="1" dirty="0">
                <a:solidFill>
                  <a:srgbClr val="707174"/>
                </a:solidFill>
                <a:cs typeface="Times New Roman" panose="02020603050405020304" pitchFamily="18" charset="0"/>
              </a:rPr>
              <a:t> 2</a:t>
            </a:r>
            <a:endParaRPr lang="id-ID" altLang="de-DE" sz="1600" b="1" dirty="0">
              <a:solidFill>
                <a:srgbClr val="707174"/>
              </a:solidFill>
            </a:endParaRPr>
          </a:p>
        </p:txBody>
      </p:sp>
      <p:sp>
        <p:nvSpPr>
          <p:cNvPr id="14" name="Rectangle 28">
            <a:extLst>
              <a:ext uri="{FF2B5EF4-FFF2-40B4-BE49-F238E27FC236}">
                <a16:creationId xmlns:a16="http://schemas.microsoft.com/office/drawing/2014/main" id="{CEC00E5B-CE8B-49A4-843A-7D3073BE6124}"/>
              </a:ext>
            </a:extLst>
          </p:cNvPr>
          <p:cNvSpPr/>
          <p:nvPr userDrawn="1"/>
        </p:nvSpPr>
        <p:spPr>
          <a:xfrm>
            <a:off x="8290719" y="1646806"/>
            <a:ext cx="3186112" cy="62324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id-ID" sz="1200" dirty="0"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Quis varius quam quisque id diam vel. Ut enim bla</a:t>
            </a:r>
            <a:r>
              <a:rPr lang="en-US" sz="1200" dirty="0"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d-ID" sz="1200" dirty="0"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ndit volu</a:t>
            </a:r>
            <a:r>
              <a:rPr lang="en-US" sz="1200" dirty="0"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d-ID" sz="1200" dirty="0"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tpat maecenas</a:t>
            </a:r>
          </a:p>
        </p:txBody>
      </p:sp>
      <p:sp>
        <p:nvSpPr>
          <p:cNvPr id="15" name="Rectangle 29">
            <a:extLst>
              <a:ext uri="{FF2B5EF4-FFF2-40B4-BE49-F238E27FC236}">
                <a16:creationId xmlns:a16="http://schemas.microsoft.com/office/drawing/2014/main" id="{7A171F37-709C-4E99-8785-846390136F0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728869" y="1196752"/>
            <a:ext cx="2309812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Roboto" panose="02000000000000000000" pitchFamily="2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Roboto" panose="02000000000000000000" pitchFamily="2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Roboto" panose="02000000000000000000" pitchFamily="2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Roboto" panose="02000000000000000000" pitchFamily="2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Roboto" panose="02000000000000000000" pitchFamily="2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" panose="02000000000000000000" pitchFamily="2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" panose="02000000000000000000" pitchFamily="2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" panose="02000000000000000000" pitchFamily="2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" panose="02000000000000000000" pitchFamily="2" charset="0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altLang="de-DE" sz="1600" b="1" dirty="0"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PROJEKT</a:t>
            </a:r>
            <a:r>
              <a:rPr lang="en-US" altLang="de-DE" sz="1600" b="1" dirty="0">
                <a:solidFill>
                  <a:srgbClr val="707174"/>
                </a:solidFill>
                <a:cs typeface="Times New Roman" panose="02020603050405020304" pitchFamily="18" charset="0"/>
              </a:rPr>
              <a:t> 3</a:t>
            </a:r>
            <a:endParaRPr lang="id-ID" altLang="de-DE" sz="1600" b="1" dirty="0">
              <a:solidFill>
                <a:srgbClr val="707174"/>
              </a:solidFill>
            </a:endParaRPr>
          </a:p>
        </p:txBody>
      </p:sp>
      <p:sp>
        <p:nvSpPr>
          <p:cNvPr id="19" name="Foliennummernplatzhalter 2">
            <a:extLst>
              <a:ext uri="{FF2B5EF4-FFF2-40B4-BE49-F238E27FC236}">
                <a16:creationId xmlns:a16="http://schemas.microsoft.com/office/drawing/2014/main" id="{FB526AB1-7EE3-4E13-92C2-2CD270A06D4C}"/>
              </a:ext>
            </a:extLst>
          </p:cNvPr>
          <p:cNvSpPr txBox="1">
            <a:spLocks/>
          </p:cNvSpPr>
          <p:nvPr userDrawn="1"/>
        </p:nvSpPr>
        <p:spPr>
          <a:xfrm>
            <a:off x="11496600" y="6525344"/>
            <a:ext cx="576015" cy="268288"/>
          </a:xfrm>
          <a:prstGeom prst="rect">
            <a:avLst/>
          </a:prstGeom>
        </p:spPr>
        <p:txBody>
          <a:bodyPr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e-AT" dirty="0"/>
          </a:p>
        </p:txBody>
      </p:sp>
      <p:sp>
        <p:nvSpPr>
          <p:cNvPr id="20" name="Titel 10">
            <a:extLst>
              <a:ext uri="{FF2B5EF4-FFF2-40B4-BE49-F238E27FC236}">
                <a16:creationId xmlns:a16="http://schemas.microsoft.com/office/drawing/2014/main" id="{4D4EA0B4-7089-4B8C-9B99-A1EF045960A1}"/>
              </a:ext>
            </a:extLst>
          </p:cNvPr>
          <p:cNvSpPr txBox="1">
            <a:spLocks/>
          </p:cNvSpPr>
          <p:nvPr userDrawn="1"/>
        </p:nvSpPr>
        <p:spPr>
          <a:xfrm>
            <a:off x="479425" y="602269"/>
            <a:ext cx="11233150" cy="8636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AT" sz="2800" dirty="0"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ÜBERSICHT</a:t>
            </a:r>
          </a:p>
        </p:txBody>
      </p:sp>
    </p:spTree>
    <p:extLst>
      <p:ext uri="{BB962C8B-B14F-4D97-AF65-F5344CB8AC3E}">
        <p14:creationId xmlns:p14="http://schemas.microsoft.com/office/powerpoint/2010/main" val="1607176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</p:sldLayoutIdLst>
  <mc:AlternateContent xmlns:mc="http://schemas.openxmlformats.org/markup-compatibility/2006" xmlns:p14="http://schemas.microsoft.com/office/powerpoint/2010/main">
    <mc:Choice Requires="p14">
      <p:transition spd="slow">
        <p14:pan/>
      </p:transition>
    </mc:Choice>
    <mc:Fallback xmlns="">
      <p:transition spd="slow">
        <p:fade/>
      </p:transition>
    </mc:Fallback>
  </mc:AlternateContent>
  <p:hf hdr="0" ftr="0" dt="0"/>
  <p:txStyles>
    <p:titleStyle>
      <a:lvl1pPr algn="l" defTabSz="9144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799">
          <p15:clr>
            <a:srgbClr val="F26B43"/>
          </p15:clr>
        </p15:guide>
        <p15:guide id="2" pos="302">
          <p15:clr>
            <a:srgbClr val="F26B43"/>
          </p15:clr>
        </p15:guide>
        <p15:guide id="3" orient="horz" pos="4065">
          <p15:clr>
            <a:srgbClr val="F26B43"/>
          </p15:clr>
        </p15:guide>
        <p15:guide id="4" pos="7378">
          <p15:clr>
            <a:srgbClr val="F26B43"/>
          </p15:clr>
        </p15:guide>
        <p15:guide id="5" orient="horz" pos="255">
          <p15:clr>
            <a:srgbClr val="F26B43"/>
          </p15:clr>
        </p15:guide>
        <p15:guide id="6" orient="horz" pos="935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platzhalter 6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9" name="Fußzeilenplatzhalter 8"/>
          <p:cNvSpPr>
            <a:spLocks noGrp="1"/>
          </p:cNvSpPr>
          <p:nvPr>
            <p:ph type="ftr" sz="quarter" idx="3"/>
          </p:nvPr>
        </p:nvSpPr>
        <p:spPr>
          <a:xfrm>
            <a:off x="8191499" y="6427634"/>
            <a:ext cx="3400425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 algn="r">
              <a:defRPr lang="de-DE" sz="1200" dirty="0">
                <a:latin typeface="Tahoma" panose="020B0604030504040204" pitchFamily="34" charset="0"/>
              </a:defRPr>
            </a:lvl1pPr>
          </a:lstStyle>
          <a:p>
            <a:r>
              <a:rPr lang="de-AT" dirty="0"/>
              <a:t>Betreutes Wohnen</a:t>
            </a:r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4"/>
          </p:nvPr>
        </p:nvSpPr>
        <p:spPr>
          <a:xfrm>
            <a:off x="11570494" y="6427634"/>
            <a:ext cx="316705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 algn="r">
              <a:defRPr lang="de-DE" sz="1200" smtClean="0">
                <a:latin typeface="Tahoma" panose="020B0604030504040204" pitchFamily="34" charset="0"/>
              </a:defRPr>
            </a:lvl1pPr>
          </a:lstStyle>
          <a:p>
            <a:fld id="{29BB2478-23C8-4EDC-A53F-232C1215E3EF}" type="slidenum">
              <a:rPr lang="de-AT" smtClean="0"/>
              <a:pPr/>
              <a:t>‹Nr.›</a:t>
            </a:fld>
            <a:endParaRPr lang="de-AT" dirty="0"/>
          </a:p>
        </p:txBody>
      </p:sp>
      <p:sp>
        <p:nvSpPr>
          <p:cNvPr id="24" name="Datumsplatzhalter 23"/>
          <p:cNvSpPr>
            <a:spLocks noGrp="1"/>
          </p:cNvSpPr>
          <p:nvPr>
            <p:ph type="dt" sz="half" idx="2"/>
          </p:nvPr>
        </p:nvSpPr>
        <p:spPr>
          <a:xfrm>
            <a:off x="468000" y="6427634"/>
            <a:ext cx="2743200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 algn="l">
              <a:defRPr lang="de-DE" sz="1200" smtClean="0">
                <a:latin typeface="Tahoma" panose="020B0604030504040204" pitchFamily="34" charset="0"/>
              </a:defRPr>
            </a:lvl1pPr>
          </a:lstStyle>
          <a:p>
            <a:endParaRPr lang="de-AT" dirty="0"/>
          </a:p>
        </p:txBody>
      </p:sp>
      <p:sp>
        <p:nvSpPr>
          <p:cNvPr id="26" name="Textplatzhalter 25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243443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Tahoma" panose="020B0604030504040204" pitchFamily="34" charset="0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lang="de-DE" sz="1800" kern="1200" dirty="0" smtClean="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1pPr>
      <a:lvl2pPr marL="540000" indent="-1800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lang="de-DE" sz="1800" kern="1200" dirty="0" smtClean="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2pPr>
      <a:lvl3pPr marL="900000" indent="-1800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lang="de-DE" sz="1800" kern="1200" dirty="0" smtClean="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3pPr>
      <a:lvl4pPr marL="1260000" indent="-1800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lang="de-DE" sz="1800" kern="1200" dirty="0" smtClean="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4pPr>
      <a:lvl5pPr marL="1620000" indent="-1800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lang="de-DE" sz="1800" kern="1200" dirty="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mailto:Betreutes.wohnen@caritas-salzburg.at" TargetMode="External"/><Relationship Id="rId1" Type="http://schemas.openxmlformats.org/officeDocument/2006/relationships/slideLayout" Target="../slideLayouts/slideLayout2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>
            <a:extLst>
              <a:ext uri="{FF2B5EF4-FFF2-40B4-BE49-F238E27FC236}">
                <a16:creationId xmlns:a16="http://schemas.microsoft.com/office/drawing/2014/main" id="{31C90E86-74E5-930E-CDD8-BC9F97F618B8}"/>
              </a:ext>
            </a:extLst>
          </p:cNvPr>
          <p:cNvSpPr/>
          <p:nvPr/>
        </p:nvSpPr>
        <p:spPr>
          <a:xfrm>
            <a:off x="1199456" y="-1"/>
            <a:ext cx="12192000" cy="6858000"/>
          </a:xfrm>
          <a:prstGeom prst="rect">
            <a:avLst/>
          </a:prstGeom>
          <a:solidFill>
            <a:srgbClr val="7071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5" name="Rechteck 2">
            <a:extLst>
              <a:ext uri="{FF2B5EF4-FFF2-40B4-BE49-F238E27FC236}">
                <a16:creationId xmlns:a16="http://schemas.microsoft.com/office/drawing/2014/main" id="{D3345B0C-471F-360A-4172-82BFC83B927E}"/>
              </a:ext>
            </a:extLst>
          </p:cNvPr>
          <p:cNvSpPr/>
          <p:nvPr/>
        </p:nvSpPr>
        <p:spPr>
          <a:xfrm>
            <a:off x="6158994" y="3746773"/>
            <a:ext cx="6705758" cy="236988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dirty="0" err="1">
                <a:ln w="12700">
                  <a:noFill/>
                  <a:prstDash val="solid"/>
                </a:ln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Informationsabend</a:t>
            </a:r>
            <a:endParaRPr lang="en-US" sz="4000" b="1" dirty="0">
              <a:ln w="12700">
                <a:noFill/>
                <a:prstDash val="solid"/>
              </a:ln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US" sz="4000" b="1" dirty="0">
                <a:ln w="12700">
                  <a:noFill/>
                  <a:prstDash val="solid"/>
                </a:ln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</a:t>
            </a:r>
            <a:r>
              <a:rPr lang="en-US" sz="2800" b="1" dirty="0" err="1">
                <a:ln w="12700">
                  <a:noFill/>
                  <a:prstDash val="solid"/>
                </a:ln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Gemeindezentrum</a:t>
            </a:r>
            <a:r>
              <a:rPr lang="en-US" sz="2800" b="1" dirty="0">
                <a:ln w="12700">
                  <a:noFill/>
                  <a:prstDash val="solid"/>
                </a:ln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St. Georgen</a:t>
            </a:r>
            <a:r>
              <a:rPr lang="en-US" sz="4000" b="1" dirty="0">
                <a:ln w="12700">
                  <a:noFill/>
                  <a:prstDash val="solid"/>
                </a:ln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”</a:t>
            </a:r>
          </a:p>
          <a:p>
            <a:pPr algn="ctr"/>
            <a:r>
              <a:rPr lang="en-US" sz="2800" b="1" dirty="0">
                <a:ln w="12700">
                  <a:noFill/>
                  <a:prstDash val="solid"/>
                </a:ln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am 23. September 2026</a:t>
            </a:r>
          </a:p>
          <a:p>
            <a:pPr algn="ctr"/>
            <a:endParaRPr lang="en-US" sz="4000" b="1" dirty="0">
              <a:ln w="12700">
                <a:noFill/>
                <a:prstDash val="solid"/>
              </a:ln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6" name="TextBox 1">
            <a:extLst>
              <a:ext uri="{FF2B5EF4-FFF2-40B4-BE49-F238E27FC236}">
                <a16:creationId xmlns:a16="http://schemas.microsoft.com/office/drawing/2014/main" id="{5DD7EE5A-7E70-6A6D-FA65-73E5A8DF9B96}"/>
              </a:ext>
            </a:extLst>
          </p:cNvPr>
          <p:cNvSpPr txBox="1"/>
          <p:nvPr/>
        </p:nvSpPr>
        <p:spPr>
          <a:xfrm>
            <a:off x="638016" y="6187071"/>
            <a:ext cx="63603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2800" b="1" dirty="0">
                <a:solidFill>
                  <a:srgbClr val="F8D72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heimat-</a:t>
            </a:r>
            <a:r>
              <a:rPr lang="de-AT" sz="2800" b="1" dirty="0" err="1">
                <a:solidFill>
                  <a:srgbClr val="F8D72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oesterreich.at</a:t>
            </a:r>
            <a:endParaRPr lang="de-AT" sz="2800" dirty="0">
              <a:solidFill>
                <a:srgbClr val="F8D727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00CC7854-0909-48D0-B54A-44B2F267D6E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4152" y="2184848"/>
            <a:ext cx="3528392" cy="1235386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6D9C5DF7-A907-4334-A0BF-0BA6834C32B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262" b="11375"/>
          <a:stretch/>
        </p:blipFill>
        <p:spPr>
          <a:xfrm>
            <a:off x="0" y="-1"/>
            <a:ext cx="6158994" cy="6031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41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>
            <a:extLst>
              <a:ext uri="{FF2B5EF4-FFF2-40B4-BE49-F238E27FC236}">
                <a16:creationId xmlns:a16="http://schemas.microsoft.com/office/drawing/2014/main" id="{01ED0722-27AB-4190-AED3-A1887E264A5D}"/>
              </a:ext>
            </a:extLst>
          </p:cNvPr>
          <p:cNvSpPr/>
          <p:nvPr/>
        </p:nvSpPr>
        <p:spPr>
          <a:xfrm>
            <a:off x="5818580" y="-1680"/>
            <a:ext cx="6373420" cy="53983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1" name="Titel 10"/>
          <p:cNvSpPr>
            <a:spLocks noGrp="1"/>
          </p:cNvSpPr>
          <p:nvPr>
            <p:ph type="title"/>
          </p:nvPr>
        </p:nvSpPr>
        <p:spPr>
          <a:xfrm>
            <a:off x="479425" y="404813"/>
            <a:ext cx="11233150" cy="863600"/>
          </a:xfrm>
        </p:spPr>
        <p:txBody>
          <a:bodyPr>
            <a:normAutofit/>
          </a:bodyPr>
          <a:lstStyle/>
          <a:p>
            <a:r>
              <a:rPr lang="de-AT" sz="2800" dirty="0"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PRÄSENTATIONSINHALT</a:t>
            </a:r>
            <a:endParaRPr lang="de-AT" sz="2800" b="1" dirty="0">
              <a:solidFill>
                <a:srgbClr val="707174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5BF2180E-EB2E-0460-FBEE-785CAED31C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15D62-0CEC-456B-8840-37D2118386F0}" type="slidenum">
              <a:rPr lang="de-AT" smtClean="0"/>
              <a:t>2</a:t>
            </a:fld>
            <a:endParaRPr lang="de-AT"/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21EA13CB-EDFB-97EF-ACEE-A6F40EAA2B5C}"/>
              </a:ext>
            </a:extLst>
          </p:cNvPr>
          <p:cNvSpPr txBox="1"/>
          <p:nvPr/>
        </p:nvSpPr>
        <p:spPr>
          <a:xfrm>
            <a:off x="479424" y="1648099"/>
            <a:ext cx="5112519" cy="3695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Clr>
                <a:srgbClr val="707174"/>
              </a:buClr>
              <a:buSzPct val="102000"/>
              <a:buFont typeface="+mj-lt"/>
              <a:buAutoNum type="arabicPeriod"/>
            </a:pPr>
            <a:r>
              <a:rPr lang="de-AT" dirty="0"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Begrüßung/Inhalt </a:t>
            </a:r>
          </a:p>
          <a:p>
            <a:pPr marL="342900" indent="-342900">
              <a:lnSpc>
                <a:spcPct val="150000"/>
              </a:lnSpc>
              <a:buClr>
                <a:srgbClr val="707174"/>
              </a:buClr>
              <a:buSzPct val="102000"/>
              <a:buFont typeface="+mj-lt"/>
              <a:buAutoNum type="arabicPeriod"/>
            </a:pPr>
            <a:r>
              <a:rPr lang="de-AT" dirty="0"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Projektvorstellung </a:t>
            </a:r>
          </a:p>
          <a:p>
            <a:pPr marL="342900" indent="-342900">
              <a:lnSpc>
                <a:spcPct val="150000"/>
              </a:lnSpc>
              <a:buClr>
                <a:srgbClr val="707174"/>
              </a:buClr>
              <a:buSzPct val="102000"/>
              <a:buFont typeface="+mj-lt"/>
              <a:buAutoNum type="arabicPeriod"/>
            </a:pPr>
            <a:r>
              <a:rPr lang="de-AT" dirty="0"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Betreutes Wohnen – Caritas Salzburg</a:t>
            </a:r>
          </a:p>
          <a:p>
            <a:pPr marL="342900" indent="-342900">
              <a:lnSpc>
                <a:spcPct val="150000"/>
              </a:lnSpc>
              <a:buClr>
                <a:srgbClr val="707174"/>
              </a:buClr>
              <a:buSzPct val="102000"/>
              <a:buFont typeface="+mj-lt"/>
              <a:buAutoNum type="arabicPeriod"/>
            </a:pPr>
            <a:r>
              <a:rPr lang="de-AT" dirty="0"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Wohnbauförderung – Voraussetzungen</a:t>
            </a:r>
          </a:p>
          <a:p>
            <a:pPr marL="342900" indent="-342900">
              <a:lnSpc>
                <a:spcPct val="150000"/>
              </a:lnSpc>
              <a:buClr>
                <a:srgbClr val="707174"/>
              </a:buClr>
              <a:buSzPct val="102000"/>
              <a:buFont typeface="+mj-lt"/>
              <a:buAutoNum type="arabicPeriod"/>
            </a:pPr>
            <a:r>
              <a:rPr lang="de-AT" dirty="0"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Vorläufige Mietkosten  </a:t>
            </a:r>
          </a:p>
          <a:p>
            <a:pPr marL="342900" indent="-342900">
              <a:lnSpc>
                <a:spcPct val="150000"/>
              </a:lnSpc>
              <a:buClr>
                <a:srgbClr val="707174"/>
              </a:buClr>
              <a:buSzPct val="102000"/>
              <a:buFont typeface="+mj-lt"/>
              <a:buAutoNum type="arabicPeriod"/>
            </a:pPr>
            <a:r>
              <a:rPr lang="de-AT" dirty="0"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Wohnbeihilfe </a:t>
            </a:r>
          </a:p>
          <a:p>
            <a:pPr marL="342900" indent="-342900">
              <a:lnSpc>
                <a:spcPct val="150000"/>
              </a:lnSpc>
              <a:buClr>
                <a:srgbClr val="707174"/>
              </a:buClr>
              <a:buSzPct val="102000"/>
              <a:buFont typeface="+mj-lt"/>
              <a:buAutoNum type="arabicPeriod"/>
            </a:pPr>
            <a:r>
              <a:rPr lang="de-AT" dirty="0"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Information Anmeldung/Datenblatt</a:t>
            </a:r>
          </a:p>
          <a:p>
            <a:pPr marL="342900" indent="-342900">
              <a:lnSpc>
                <a:spcPct val="150000"/>
              </a:lnSpc>
              <a:buClr>
                <a:srgbClr val="707174"/>
              </a:buClr>
              <a:buSzPct val="102000"/>
              <a:buFont typeface="+mj-lt"/>
              <a:buAutoNum type="arabicPeriod"/>
            </a:pPr>
            <a:r>
              <a:rPr lang="de-AT" dirty="0"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Zeitplan</a:t>
            </a:r>
            <a:br>
              <a:rPr lang="de-AT" dirty="0"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de-AT" sz="1400" dirty="0">
              <a:solidFill>
                <a:srgbClr val="707174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9C16BE89-3648-5A57-1A82-DBBF19A49A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8008" y="1648099"/>
            <a:ext cx="4953691" cy="3296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716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5BF2180E-EB2E-0460-FBEE-785CAED31C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15D62-0CEC-456B-8840-37D2118386F0}" type="slidenum">
              <a:rPr lang="de-AT" smtClean="0"/>
              <a:t>3</a:t>
            </a:fld>
            <a:endParaRPr lang="de-AT"/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C6D4E860-6469-498F-9166-B0D25BFBE036}"/>
              </a:ext>
            </a:extLst>
          </p:cNvPr>
          <p:cNvSpPr txBox="1"/>
          <p:nvPr/>
        </p:nvSpPr>
        <p:spPr>
          <a:xfrm>
            <a:off x="2783633" y="251321"/>
            <a:ext cx="63367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2800" dirty="0"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Luftbild Gemeindezentrum St. Georgen </a:t>
            </a:r>
            <a:endParaRPr lang="de-AT" sz="2800" dirty="0"/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8BA91952-C2B7-4EEE-AC0B-F5E2D89EE8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76520" y="5873646"/>
            <a:ext cx="1173287" cy="93396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FF03B8D2-E339-42D1-3946-686E6A3E4D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9496" y="980728"/>
            <a:ext cx="8766256" cy="4491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9179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5BF2180E-EB2E-0460-FBEE-785CAED31C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15D62-0CEC-456B-8840-37D2118386F0}" type="slidenum">
              <a:rPr lang="de-AT" smtClean="0"/>
              <a:t>4</a:t>
            </a:fld>
            <a:endParaRPr lang="de-AT"/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C6D4E860-6469-498F-9166-B0D25BFBE036}"/>
              </a:ext>
            </a:extLst>
          </p:cNvPr>
          <p:cNvSpPr txBox="1"/>
          <p:nvPr/>
        </p:nvSpPr>
        <p:spPr>
          <a:xfrm>
            <a:off x="3575720" y="289480"/>
            <a:ext cx="61926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2800" dirty="0"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Gemeindezentrum St. Georgen </a:t>
            </a:r>
            <a:endParaRPr lang="de-AT" sz="2800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8E2DE170-0F76-8BA5-FE79-F07AD2D68C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1130" y="834440"/>
            <a:ext cx="8769739" cy="5160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692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9B16A5-248B-F335-D3BA-61A19B5AB3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E08CA706-76D2-E42A-F6B8-FC48317458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15D62-0CEC-456B-8840-37D2118386F0}" type="slidenum">
              <a:rPr lang="de-AT" smtClean="0"/>
              <a:t>5</a:t>
            </a:fld>
            <a:endParaRPr lang="de-AT"/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B01DBC58-C701-4E1D-D8B6-40BCB113988A}"/>
              </a:ext>
            </a:extLst>
          </p:cNvPr>
          <p:cNvSpPr txBox="1"/>
          <p:nvPr/>
        </p:nvSpPr>
        <p:spPr>
          <a:xfrm>
            <a:off x="2747628" y="311220"/>
            <a:ext cx="70207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2800" dirty="0"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Grundriss EG Gemeinde/Arzt </a:t>
            </a:r>
            <a:endParaRPr lang="de-AT" sz="2800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E04C369E-B55F-AEA7-9A31-8E1D6CAC8F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16480" y="5805264"/>
            <a:ext cx="1173287" cy="93396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00F7E0A0-B2C2-21F7-176F-296CA67657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91544" y="723523"/>
            <a:ext cx="6797602" cy="520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0082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27DB7B-A709-9701-F3F3-5EDF83F042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41F08BC7-09BB-5C21-599F-01C693AAED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15D62-0CEC-456B-8840-37D2118386F0}" type="slidenum">
              <a:rPr lang="de-AT" smtClean="0"/>
              <a:t>6</a:t>
            </a:fld>
            <a:endParaRPr lang="de-AT"/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8C888018-5129-6007-F06F-902AF47BB0A9}"/>
              </a:ext>
            </a:extLst>
          </p:cNvPr>
          <p:cNvSpPr txBox="1"/>
          <p:nvPr/>
        </p:nvSpPr>
        <p:spPr>
          <a:xfrm>
            <a:off x="2747628" y="311220"/>
            <a:ext cx="70207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2800" dirty="0"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Grundriss EG Nahversorger </a:t>
            </a:r>
            <a:endParaRPr lang="de-AT" sz="2800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7C8CF1A9-0CC0-F1D9-DD8E-59F3EF05E5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16480" y="5805264"/>
            <a:ext cx="1173287" cy="93396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D493F3AC-5E40-AED7-C948-C2007FA8C6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35560" y="834440"/>
            <a:ext cx="6696744" cy="5162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7015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D1399C-DA0A-B40B-73A7-016F988F20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7AC436B1-EE62-7164-C505-D13EA302EB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15D62-0CEC-456B-8840-37D2118386F0}" type="slidenum">
              <a:rPr lang="de-AT" smtClean="0"/>
              <a:t>7</a:t>
            </a:fld>
            <a:endParaRPr lang="de-AT"/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AC3593E4-689A-FE7D-951A-3A6F344FBE9C}"/>
              </a:ext>
            </a:extLst>
          </p:cNvPr>
          <p:cNvSpPr txBox="1"/>
          <p:nvPr/>
        </p:nvSpPr>
        <p:spPr>
          <a:xfrm>
            <a:off x="2747628" y="311220"/>
            <a:ext cx="70207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2800" dirty="0"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Grundriss  Tiefgarage</a:t>
            </a:r>
            <a:endParaRPr lang="de-AT" sz="2800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075C88E1-4525-D352-C222-896927BC75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16480" y="5805264"/>
            <a:ext cx="1173287" cy="93396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6A58596F-DF27-67A1-A34B-65BD1537C3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23592" y="892025"/>
            <a:ext cx="6523650" cy="5073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5253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0E2C7A-B6EE-3089-12DF-29DDC7794A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C9315EDC-3689-A562-E449-E064E6A4CE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15D62-0CEC-456B-8840-37D2118386F0}" type="slidenum">
              <a:rPr lang="de-AT" smtClean="0"/>
              <a:t>8</a:t>
            </a:fld>
            <a:endParaRPr lang="de-AT"/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CB3F996A-7FBE-E16A-BA52-FBC3140DA7C7}"/>
              </a:ext>
            </a:extLst>
          </p:cNvPr>
          <p:cNvSpPr txBox="1"/>
          <p:nvPr/>
        </p:nvSpPr>
        <p:spPr>
          <a:xfrm>
            <a:off x="2747628" y="311220"/>
            <a:ext cx="33483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2800" dirty="0"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Grundriss 1. OG</a:t>
            </a:r>
            <a:endParaRPr lang="de-AT" sz="2800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39B41DB7-75C0-F2EC-DF5D-BFD4639447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16480" y="5805264"/>
            <a:ext cx="1173287" cy="93396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BBE9BBA7-BA2E-0CED-FA48-DC37173DF5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5640" y="692696"/>
            <a:ext cx="6058027" cy="5274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595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3ECAE3-E706-A2DB-05F4-F4A924ABEE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0628203B-8CD0-715E-141F-9D1D3CA668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15D62-0CEC-456B-8840-37D2118386F0}" type="slidenum">
              <a:rPr lang="de-AT" smtClean="0"/>
              <a:t>9</a:t>
            </a:fld>
            <a:endParaRPr lang="de-AT"/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13FD3011-88AB-5C88-3461-10C684F27144}"/>
              </a:ext>
            </a:extLst>
          </p:cNvPr>
          <p:cNvSpPr txBox="1"/>
          <p:nvPr/>
        </p:nvSpPr>
        <p:spPr>
          <a:xfrm>
            <a:off x="2747628" y="311220"/>
            <a:ext cx="70207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2800" dirty="0"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Grundriss  2. OG</a:t>
            </a:r>
            <a:endParaRPr lang="de-AT" sz="2800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84175090-2B6C-DDFF-17D0-54197D7827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16480" y="5805264"/>
            <a:ext cx="1173287" cy="93396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2633A77D-333D-32E9-34F2-15C1018768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51584" y="884791"/>
            <a:ext cx="6331110" cy="5088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617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CCF4A4-A7B6-2D7D-C4E3-896F9CA328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75FCE53A-4F10-36B9-8F45-C5C8300124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15D62-0CEC-456B-8840-37D2118386F0}" type="slidenum">
              <a:rPr lang="de-AT" smtClean="0"/>
              <a:t>10</a:t>
            </a:fld>
            <a:endParaRPr lang="de-AT"/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B5157163-724D-3251-691A-9588D1A29235}"/>
              </a:ext>
            </a:extLst>
          </p:cNvPr>
          <p:cNvSpPr txBox="1"/>
          <p:nvPr/>
        </p:nvSpPr>
        <p:spPr>
          <a:xfrm>
            <a:off x="2747628" y="311220"/>
            <a:ext cx="70207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2800" dirty="0"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Grundriss  3. OG</a:t>
            </a:r>
            <a:endParaRPr lang="de-AT" sz="2800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96F70BC3-90AD-BDDA-49F3-35826962EC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16480" y="5805264"/>
            <a:ext cx="1173287" cy="93396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1A293B25-78AA-FFFD-D9E7-C49BCB58D6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89583" y="798740"/>
            <a:ext cx="6624736" cy="5218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595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hteck 13">
            <a:extLst>
              <a:ext uri="{FF2B5EF4-FFF2-40B4-BE49-F238E27FC236}">
                <a16:creationId xmlns:a16="http://schemas.microsoft.com/office/drawing/2014/main" id="{546CAB23-0033-4BFB-8BD8-C03A6472FB38}"/>
              </a:ext>
            </a:extLst>
          </p:cNvPr>
          <p:cNvSpPr/>
          <p:nvPr/>
        </p:nvSpPr>
        <p:spPr>
          <a:xfrm>
            <a:off x="5818580" y="0"/>
            <a:ext cx="6373420" cy="53983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15587DF-549D-B92F-35B8-781F2B3F1D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695" y="1916832"/>
            <a:ext cx="4104407" cy="1911007"/>
          </a:xfrm>
        </p:spPr>
        <p:txBody>
          <a:bodyPr/>
          <a:lstStyle/>
          <a:p>
            <a:r>
              <a:rPr lang="de-DE" sz="1800" b="1" dirty="0">
                <a:ln w="12700">
                  <a:noFill/>
                  <a:prstDash val="solid"/>
                </a:ln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Beispielgrundriss:</a:t>
            </a:r>
            <a:br>
              <a:rPr lang="de-DE" sz="1800" b="1" dirty="0">
                <a:ln w="12700">
                  <a:noFill/>
                  <a:prstDash val="solid"/>
                </a:ln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de-DE" sz="1800" b="1" dirty="0">
                <a:ln w="12700">
                  <a:noFill/>
                  <a:prstDash val="solid"/>
                </a:ln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2-Zimmer Wohnung</a:t>
            </a:r>
            <a:br>
              <a:rPr lang="de-DE" sz="1800" b="1" dirty="0">
                <a:ln w="12700">
                  <a:noFill/>
                  <a:prstDash val="solid"/>
                </a:ln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en-PK" sz="1800" dirty="0">
              <a:solidFill>
                <a:srgbClr val="707174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5C412C5-289A-BF62-3324-27E2081797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15D62-0CEC-456B-8840-37D2118386F0}" type="slidenum">
              <a:rPr lang="de-AT" smtClean="0"/>
              <a:t>11</a:t>
            </a:fld>
            <a:endParaRPr lang="de-AT"/>
          </a:p>
        </p:txBody>
      </p:sp>
      <p:sp>
        <p:nvSpPr>
          <p:cNvPr id="16" name="Titel 10">
            <a:extLst>
              <a:ext uri="{FF2B5EF4-FFF2-40B4-BE49-F238E27FC236}">
                <a16:creationId xmlns:a16="http://schemas.microsoft.com/office/drawing/2014/main" id="{D793265E-4EDE-4877-BAE0-C559E5A50CE7}"/>
              </a:ext>
            </a:extLst>
          </p:cNvPr>
          <p:cNvSpPr txBox="1">
            <a:spLocks/>
          </p:cNvSpPr>
          <p:nvPr/>
        </p:nvSpPr>
        <p:spPr>
          <a:xfrm>
            <a:off x="479376" y="299924"/>
            <a:ext cx="4032399" cy="11128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AT" sz="2800" dirty="0"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WOHNBEISPIEL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3F99B1ED-ABA6-7A0D-FFE9-5F047BEA66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9615" y="1030189"/>
            <a:ext cx="9432999" cy="4497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035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hteck 13">
            <a:extLst>
              <a:ext uri="{FF2B5EF4-FFF2-40B4-BE49-F238E27FC236}">
                <a16:creationId xmlns:a16="http://schemas.microsoft.com/office/drawing/2014/main" id="{546CAB23-0033-4BFB-8BD8-C03A6472FB38}"/>
              </a:ext>
            </a:extLst>
          </p:cNvPr>
          <p:cNvSpPr/>
          <p:nvPr/>
        </p:nvSpPr>
        <p:spPr>
          <a:xfrm>
            <a:off x="5818580" y="0"/>
            <a:ext cx="6373420" cy="53983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15587DF-549D-B92F-35B8-781F2B3F1D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344" y="2473496"/>
            <a:ext cx="3168352" cy="1911007"/>
          </a:xfrm>
        </p:spPr>
        <p:txBody>
          <a:bodyPr/>
          <a:lstStyle/>
          <a:p>
            <a:r>
              <a:rPr lang="de-DE" sz="1800" b="1" dirty="0">
                <a:ln w="12700">
                  <a:noFill/>
                  <a:prstDash val="solid"/>
                </a:ln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Beispielgrundriss:</a:t>
            </a:r>
            <a:br>
              <a:rPr lang="de-DE" sz="1800" b="1" dirty="0">
                <a:ln w="12700">
                  <a:noFill/>
                  <a:prstDash val="solid"/>
                </a:ln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de-DE" sz="1800" b="1" dirty="0">
                <a:ln w="12700">
                  <a:noFill/>
                  <a:prstDash val="solid"/>
                </a:ln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2- u. 4-Zimmer Wohnung</a:t>
            </a:r>
            <a:br>
              <a:rPr lang="de-DE" sz="1800" b="1" dirty="0">
                <a:ln w="12700">
                  <a:noFill/>
                  <a:prstDash val="solid"/>
                </a:ln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br>
              <a:rPr lang="de-DE" sz="1800" dirty="0">
                <a:ln w="12700">
                  <a:noFill/>
                  <a:prstDash val="solid"/>
                </a:ln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en-PK" sz="1800" dirty="0">
              <a:solidFill>
                <a:srgbClr val="707174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5C412C5-289A-BF62-3324-27E2081797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15D62-0CEC-456B-8840-37D2118386F0}" type="slidenum">
              <a:rPr lang="de-AT" smtClean="0"/>
              <a:t>12</a:t>
            </a:fld>
            <a:endParaRPr lang="de-AT"/>
          </a:p>
        </p:txBody>
      </p:sp>
      <p:sp>
        <p:nvSpPr>
          <p:cNvPr id="16" name="Titel 10">
            <a:extLst>
              <a:ext uri="{FF2B5EF4-FFF2-40B4-BE49-F238E27FC236}">
                <a16:creationId xmlns:a16="http://schemas.microsoft.com/office/drawing/2014/main" id="{D793265E-4EDE-4877-BAE0-C559E5A50CE7}"/>
              </a:ext>
            </a:extLst>
          </p:cNvPr>
          <p:cNvSpPr txBox="1">
            <a:spLocks/>
          </p:cNvSpPr>
          <p:nvPr/>
        </p:nvSpPr>
        <p:spPr>
          <a:xfrm>
            <a:off x="479376" y="299924"/>
            <a:ext cx="4032399" cy="11128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AT" sz="2800" dirty="0"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WOHNBEISPIEL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D06F1768-5227-2952-2F0B-477A9C1C6C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7808" y="25569"/>
            <a:ext cx="6998263" cy="5920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347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539747" y="5269319"/>
            <a:ext cx="5746177" cy="838178"/>
          </a:xfrm>
        </p:spPr>
        <p:txBody>
          <a:bodyPr/>
          <a:lstStyle/>
          <a:p>
            <a:r>
              <a:rPr lang="de-DE" dirty="0"/>
              <a:t>Betreutes Wohnen</a:t>
            </a:r>
            <a:br>
              <a:rPr lang="de-DE" dirty="0"/>
            </a:br>
            <a:r>
              <a:rPr lang="de-DE" sz="2000" dirty="0"/>
              <a:t>Mag. Karoline Radauer</a:t>
            </a:r>
          </a:p>
        </p:txBody>
      </p:sp>
    </p:spTree>
    <p:extLst>
      <p:ext uri="{BB962C8B-B14F-4D97-AF65-F5344CB8AC3E}">
        <p14:creationId xmlns:p14="http://schemas.microsoft.com/office/powerpoint/2010/main" val="37148808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>
            <a:extLst>
              <a:ext uri="{FF2B5EF4-FFF2-40B4-BE49-F238E27FC236}">
                <a16:creationId xmlns:a16="http://schemas.microsoft.com/office/drawing/2014/main" id="{31E2D3C1-F685-03A0-B67F-98BAB8935D88}"/>
              </a:ext>
            </a:extLst>
          </p:cNvPr>
          <p:cNvSpPr/>
          <p:nvPr/>
        </p:nvSpPr>
        <p:spPr>
          <a:xfrm>
            <a:off x="8054063" y="0"/>
            <a:ext cx="4137936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  <p:sp>
        <p:nvSpPr>
          <p:cNvPr id="12" name="Titel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Betreutes Wohnen  </a:t>
            </a:r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de-DE" dirty="0"/>
              <a:t>Warum Betreutes Wohnen?</a:t>
            </a:r>
          </a:p>
        </p:txBody>
      </p:sp>
      <p:sp>
        <p:nvSpPr>
          <p:cNvPr id="14" name="Textplatzhalter 13"/>
          <p:cNvSpPr>
            <a:spLocks noGrp="1"/>
          </p:cNvSpPr>
          <p:nvPr>
            <p:ph type="body" sz="quarter" idx="14"/>
          </p:nvPr>
        </p:nvSpPr>
        <p:spPr>
          <a:xfrm>
            <a:off x="468000" y="2675440"/>
            <a:ext cx="7383913" cy="3585660"/>
          </a:xfrm>
        </p:spPr>
        <p:txBody>
          <a:bodyPr>
            <a:normAutofit/>
          </a:bodyPr>
          <a:lstStyle/>
          <a:p>
            <a:r>
              <a:rPr lang="de-DE" b="1" dirty="0"/>
              <a:t>Selbstständigkeit</a:t>
            </a:r>
            <a:r>
              <a:rPr lang="de-DE" dirty="0"/>
              <a:t> und Autonomie</a:t>
            </a:r>
          </a:p>
          <a:p>
            <a:r>
              <a:rPr lang="de-DE" dirty="0"/>
              <a:t>in den </a:t>
            </a:r>
            <a:r>
              <a:rPr lang="de-DE" b="1" dirty="0"/>
              <a:t>eigenen vier Wänden </a:t>
            </a:r>
            <a:r>
              <a:rPr lang="de-DE" dirty="0"/>
              <a:t>wohnen</a:t>
            </a:r>
          </a:p>
          <a:p>
            <a:r>
              <a:rPr lang="de-DE" dirty="0"/>
              <a:t>unabhängig und trotzdem </a:t>
            </a:r>
            <a:r>
              <a:rPr lang="de-DE" b="1" dirty="0"/>
              <a:t>nicht alleine</a:t>
            </a:r>
          </a:p>
          <a:p>
            <a:pPr marL="0" indent="0">
              <a:buNone/>
            </a:pPr>
            <a:endParaRPr lang="de-DE" dirty="0"/>
          </a:p>
          <a:p>
            <a:pPr marL="0" indent="0" algn="ctr">
              <a:buNone/>
            </a:pPr>
            <a:r>
              <a:rPr lang="de-DE" sz="2000" dirty="0"/>
              <a:t>Unterstützung durch die stundenweise Anwesenheit und </a:t>
            </a:r>
            <a:r>
              <a:rPr lang="de-DE" sz="2000" b="1" dirty="0"/>
              <a:t>Begleitung durch Sozial-Koordinator*innen</a:t>
            </a:r>
          </a:p>
          <a:p>
            <a:pPr marL="0" indent="0" algn="r">
              <a:buNone/>
            </a:pPr>
            <a:endParaRPr lang="de-DE" dirty="0"/>
          </a:p>
          <a:p>
            <a:endParaRPr lang="de-DE" b="1" dirty="0"/>
          </a:p>
          <a:p>
            <a:pPr marL="0" lvl="4" indent="0" algn="r">
              <a:buNone/>
            </a:pPr>
            <a:endParaRPr lang="de-DE" b="1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Betreutes Wohnen</a:t>
            </a:r>
          </a:p>
        </p:txBody>
      </p:sp>
      <p:pic>
        <p:nvPicPr>
          <p:cNvPr id="10" name="Grafik 6"/>
          <p:cNvPicPr>
            <a:picLocks noGrp="1" noChangeAspect="1"/>
          </p:cNvPicPr>
          <p:nvPr>
            <p:ph type="pic" sz="quarter" idx="18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763470" y="392527"/>
            <a:ext cx="2719123" cy="1802374"/>
          </a:xfrm>
          <a:prstGeom prst="rect">
            <a:avLst/>
          </a:prstGeom>
          <a:noFill/>
          <a:ln w="88900" cmpd="sng">
            <a:solidFill>
              <a:schemeClr val="bg1">
                <a:alpha val="99000"/>
              </a:schemeClr>
            </a:solidFill>
            <a:miter lim="800000"/>
            <a:headEnd/>
            <a:tailEnd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sX0" fmla="*/ 0 w 2824162"/>
                      <a:gd name="csY0" fmla="*/ 0 h 1872000"/>
                      <a:gd name="csX1" fmla="*/ 536591 w 2824162"/>
                      <a:gd name="csY1" fmla="*/ 0 h 1872000"/>
                      <a:gd name="csX2" fmla="*/ 1016698 w 2824162"/>
                      <a:gd name="csY2" fmla="*/ 0 h 1872000"/>
                      <a:gd name="csX3" fmla="*/ 1638014 w 2824162"/>
                      <a:gd name="csY3" fmla="*/ 0 h 1872000"/>
                      <a:gd name="csX4" fmla="*/ 2174605 w 2824162"/>
                      <a:gd name="csY4" fmla="*/ 0 h 1872000"/>
                      <a:gd name="csX5" fmla="*/ 2824162 w 2824162"/>
                      <a:gd name="csY5" fmla="*/ 0 h 1872000"/>
                      <a:gd name="csX6" fmla="*/ 2824162 w 2824162"/>
                      <a:gd name="csY6" fmla="*/ 505440 h 1872000"/>
                      <a:gd name="csX7" fmla="*/ 2824162 w 2824162"/>
                      <a:gd name="csY7" fmla="*/ 973440 h 1872000"/>
                      <a:gd name="csX8" fmla="*/ 2824162 w 2824162"/>
                      <a:gd name="csY8" fmla="*/ 1441440 h 1872000"/>
                      <a:gd name="csX9" fmla="*/ 2824162 w 2824162"/>
                      <a:gd name="csY9" fmla="*/ 1872000 h 1872000"/>
                      <a:gd name="csX10" fmla="*/ 2315813 w 2824162"/>
                      <a:gd name="csY10" fmla="*/ 1872000 h 1872000"/>
                      <a:gd name="csX11" fmla="*/ 1750980 w 2824162"/>
                      <a:gd name="csY11" fmla="*/ 1872000 h 1872000"/>
                      <a:gd name="csX12" fmla="*/ 1214390 w 2824162"/>
                      <a:gd name="csY12" fmla="*/ 1872000 h 1872000"/>
                      <a:gd name="csX13" fmla="*/ 593074 w 2824162"/>
                      <a:gd name="csY13" fmla="*/ 1872000 h 1872000"/>
                      <a:gd name="csX14" fmla="*/ 0 w 2824162"/>
                      <a:gd name="csY14" fmla="*/ 1872000 h 1872000"/>
                      <a:gd name="csX15" fmla="*/ 0 w 2824162"/>
                      <a:gd name="csY15" fmla="*/ 1441440 h 1872000"/>
                      <a:gd name="csX16" fmla="*/ 0 w 2824162"/>
                      <a:gd name="csY16" fmla="*/ 973440 h 1872000"/>
                      <a:gd name="csX17" fmla="*/ 0 w 2824162"/>
                      <a:gd name="csY17" fmla="*/ 524160 h 1872000"/>
                      <a:gd name="csX18" fmla="*/ 0 w 2824162"/>
                      <a:gd name="csY18" fmla="*/ 0 h 1872000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  <a:cxn ang="0">
                        <a:pos x="csX9" y="csY9"/>
                      </a:cxn>
                      <a:cxn ang="0">
                        <a:pos x="csX10" y="csY10"/>
                      </a:cxn>
                      <a:cxn ang="0">
                        <a:pos x="csX11" y="csY11"/>
                      </a:cxn>
                      <a:cxn ang="0">
                        <a:pos x="csX12" y="csY12"/>
                      </a:cxn>
                      <a:cxn ang="0">
                        <a:pos x="csX13" y="csY13"/>
                      </a:cxn>
                      <a:cxn ang="0">
                        <a:pos x="csX14" y="csY14"/>
                      </a:cxn>
                      <a:cxn ang="0">
                        <a:pos x="csX15" y="csY15"/>
                      </a:cxn>
                      <a:cxn ang="0">
                        <a:pos x="csX16" y="csY16"/>
                      </a:cxn>
                      <a:cxn ang="0">
                        <a:pos x="csX17" y="csY17"/>
                      </a:cxn>
                      <a:cxn ang="0">
                        <a:pos x="csX18" y="csY18"/>
                      </a:cxn>
                    </a:cxnLst>
                    <a:rect l="l" t="t" r="r" b="b"/>
                    <a:pathLst>
                      <a:path w="2824162" h="1872000" extrusionOk="0">
                        <a:moveTo>
                          <a:pt x="0" y="0"/>
                        </a:moveTo>
                        <a:cubicBezTo>
                          <a:pt x="113160" y="-61464"/>
                          <a:pt x="299458" y="59164"/>
                          <a:pt x="536591" y="0"/>
                        </a:cubicBezTo>
                        <a:cubicBezTo>
                          <a:pt x="773724" y="-59164"/>
                          <a:pt x="792606" y="15787"/>
                          <a:pt x="1016698" y="0"/>
                        </a:cubicBezTo>
                        <a:cubicBezTo>
                          <a:pt x="1240790" y="-15787"/>
                          <a:pt x="1360446" y="40092"/>
                          <a:pt x="1638014" y="0"/>
                        </a:cubicBezTo>
                        <a:cubicBezTo>
                          <a:pt x="1915582" y="-40092"/>
                          <a:pt x="1984831" y="920"/>
                          <a:pt x="2174605" y="0"/>
                        </a:cubicBezTo>
                        <a:cubicBezTo>
                          <a:pt x="2364379" y="-920"/>
                          <a:pt x="2573191" y="24433"/>
                          <a:pt x="2824162" y="0"/>
                        </a:cubicBezTo>
                        <a:cubicBezTo>
                          <a:pt x="2858321" y="186254"/>
                          <a:pt x="2806467" y="273059"/>
                          <a:pt x="2824162" y="505440"/>
                        </a:cubicBezTo>
                        <a:cubicBezTo>
                          <a:pt x="2841857" y="737821"/>
                          <a:pt x="2787633" y="805881"/>
                          <a:pt x="2824162" y="973440"/>
                        </a:cubicBezTo>
                        <a:cubicBezTo>
                          <a:pt x="2860691" y="1140999"/>
                          <a:pt x="2770457" y="1330532"/>
                          <a:pt x="2824162" y="1441440"/>
                        </a:cubicBezTo>
                        <a:cubicBezTo>
                          <a:pt x="2877867" y="1552348"/>
                          <a:pt x="2790070" y="1673432"/>
                          <a:pt x="2824162" y="1872000"/>
                        </a:cubicBezTo>
                        <a:cubicBezTo>
                          <a:pt x="2635976" y="1927353"/>
                          <a:pt x="2537614" y="1833357"/>
                          <a:pt x="2315813" y="1872000"/>
                        </a:cubicBezTo>
                        <a:cubicBezTo>
                          <a:pt x="2094012" y="1910643"/>
                          <a:pt x="1946136" y="1805551"/>
                          <a:pt x="1750980" y="1872000"/>
                        </a:cubicBezTo>
                        <a:cubicBezTo>
                          <a:pt x="1555824" y="1938449"/>
                          <a:pt x="1387875" y="1850925"/>
                          <a:pt x="1214390" y="1872000"/>
                        </a:cubicBezTo>
                        <a:cubicBezTo>
                          <a:pt x="1040905" y="1893075"/>
                          <a:pt x="827247" y="1849765"/>
                          <a:pt x="593074" y="1872000"/>
                        </a:cubicBezTo>
                        <a:cubicBezTo>
                          <a:pt x="358901" y="1894235"/>
                          <a:pt x="293211" y="1829575"/>
                          <a:pt x="0" y="1872000"/>
                        </a:cubicBezTo>
                        <a:cubicBezTo>
                          <a:pt x="-28890" y="1711069"/>
                          <a:pt x="48582" y="1585155"/>
                          <a:pt x="0" y="1441440"/>
                        </a:cubicBezTo>
                        <a:cubicBezTo>
                          <a:pt x="-48582" y="1297725"/>
                          <a:pt x="35620" y="1118374"/>
                          <a:pt x="0" y="973440"/>
                        </a:cubicBezTo>
                        <a:cubicBezTo>
                          <a:pt x="-35620" y="828506"/>
                          <a:pt x="31058" y="636146"/>
                          <a:pt x="0" y="524160"/>
                        </a:cubicBezTo>
                        <a:cubicBezTo>
                          <a:pt x="-31058" y="412174"/>
                          <a:pt x="33293" y="188289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Grafik 1"/>
          <p:cNvPicPr>
            <a:picLocks noGrp="1" noChangeAspect="1"/>
          </p:cNvPicPr>
          <p:nvPr>
            <p:ph type="pic" sz="quarter" idx="19"/>
          </p:nvPr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763470" y="2425683"/>
            <a:ext cx="2719123" cy="1802375"/>
          </a:xfrm>
          <a:prstGeom prst="rect">
            <a:avLst/>
          </a:prstGeom>
          <a:noFill/>
          <a:ln w="88900" cmpd="sng">
            <a:solidFill>
              <a:schemeClr val="bg1">
                <a:alpha val="99000"/>
              </a:schemeClr>
            </a:solidFill>
            <a:miter lim="800000"/>
            <a:headEnd/>
            <a:tailEnd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sX0" fmla="*/ 0 w 2824162"/>
                      <a:gd name="csY0" fmla="*/ 0 h 1872000"/>
                      <a:gd name="csX1" fmla="*/ 536591 w 2824162"/>
                      <a:gd name="csY1" fmla="*/ 0 h 1872000"/>
                      <a:gd name="csX2" fmla="*/ 1016698 w 2824162"/>
                      <a:gd name="csY2" fmla="*/ 0 h 1872000"/>
                      <a:gd name="csX3" fmla="*/ 1638014 w 2824162"/>
                      <a:gd name="csY3" fmla="*/ 0 h 1872000"/>
                      <a:gd name="csX4" fmla="*/ 2174605 w 2824162"/>
                      <a:gd name="csY4" fmla="*/ 0 h 1872000"/>
                      <a:gd name="csX5" fmla="*/ 2824162 w 2824162"/>
                      <a:gd name="csY5" fmla="*/ 0 h 1872000"/>
                      <a:gd name="csX6" fmla="*/ 2824162 w 2824162"/>
                      <a:gd name="csY6" fmla="*/ 505440 h 1872000"/>
                      <a:gd name="csX7" fmla="*/ 2824162 w 2824162"/>
                      <a:gd name="csY7" fmla="*/ 973440 h 1872000"/>
                      <a:gd name="csX8" fmla="*/ 2824162 w 2824162"/>
                      <a:gd name="csY8" fmla="*/ 1441440 h 1872000"/>
                      <a:gd name="csX9" fmla="*/ 2824162 w 2824162"/>
                      <a:gd name="csY9" fmla="*/ 1872000 h 1872000"/>
                      <a:gd name="csX10" fmla="*/ 2315813 w 2824162"/>
                      <a:gd name="csY10" fmla="*/ 1872000 h 1872000"/>
                      <a:gd name="csX11" fmla="*/ 1750980 w 2824162"/>
                      <a:gd name="csY11" fmla="*/ 1872000 h 1872000"/>
                      <a:gd name="csX12" fmla="*/ 1214390 w 2824162"/>
                      <a:gd name="csY12" fmla="*/ 1872000 h 1872000"/>
                      <a:gd name="csX13" fmla="*/ 593074 w 2824162"/>
                      <a:gd name="csY13" fmla="*/ 1872000 h 1872000"/>
                      <a:gd name="csX14" fmla="*/ 0 w 2824162"/>
                      <a:gd name="csY14" fmla="*/ 1872000 h 1872000"/>
                      <a:gd name="csX15" fmla="*/ 0 w 2824162"/>
                      <a:gd name="csY15" fmla="*/ 1441440 h 1872000"/>
                      <a:gd name="csX16" fmla="*/ 0 w 2824162"/>
                      <a:gd name="csY16" fmla="*/ 973440 h 1872000"/>
                      <a:gd name="csX17" fmla="*/ 0 w 2824162"/>
                      <a:gd name="csY17" fmla="*/ 524160 h 1872000"/>
                      <a:gd name="csX18" fmla="*/ 0 w 2824162"/>
                      <a:gd name="csY18" fmla="*/ 0 h 1872000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  <a:cxn ang="0">
                        <a:pos x="csX9" y="csY9"/>
                      </a:cxn>
                      <a:cxn ang="0">
                        <a:pos x="csX10" y="csY10"/>
                      </a:cxn>
                      <a:cxn ang="0">
                        <a:pos x="csX11" y="csY11"/>
                      </a:cxn>
                      <a:cxn ang="0">
                        <a:pos x="csX12" y="csY12"/>
                      </a:cxn>
                      <a:cxn ang="0">
                        <a:pos x="csX13" y="csY13"/>
                      </a:cxn>
                      <a:cxn ang="0">
                        <a:pos x="csX14" y="csY14"/>
                      </a:cxn>
                      <a:cxn ang="0">
                        <a:pos x="csX15" y="csY15"/>
                      </a:cxn>
                      <a:cxn ang="0">
                        <a:pos x="csX16" y="csY16"/>
                      </a:cxn>
                      <a:cxn ang="0">
                        <a:pos x="csX17" y="csY17"/>
                      </a:cxn>
                      <a:cxn ang="0">
                        <a:pos x="csX18" y="csY18"/>
                      </a:cxn>
                    </a:cxnLst>
                    <a:rect l="l" t="t" r="r" b="b"/>
                    <a:pathLst>
                      <a:path w="2824162" h="1872000" extrusionOk="0">
                        <a:moveTo>
                          <a:pt x="0" y="0"/>
                        </a:moveTo>
                        <a:cubicBezTo>
                          <a:pt x="113160" y="-61464"/>
                          <a:pt x="299458" y="59164"/>
                          <a:pt x="536591" y="0"/>
                        </a:cubicBezTo>
                        <a:cubicBezTo>
                          <a:pt x="773724" y="-59164"/>
                          <a:pt x="792606" y="15787"/>
                          <a:pt x="1016698" y="0"/>
                        </a:cubicBezTo>
                        <a:cubicBezTo>
                          <a:pt x="1240790" y="-15787"/>
                          <a:pt x="1360446" y="40092"/>
                          <a:pt x="1638014" y="0"/>
                        </a:cubicBezTo>
                        <a:cubicBezTo>
                          <a:pt x="1915582" y="-40092"/>
                          <a:pt x="1984831" y="920"/>
                          <a:pt x="2174605" y="0"/>
                        </a:cubicBezTo>
                        <a:cubicBezTo>
                          <a:pt x="2364379" y="-920"/>
                          <a:pt x="2573191" y="24433"/>
                          <a:pt x="2824162" y="0"/>
                        </a:cubicBezTo>
                        <a:cubicBezTo>
                          <a:pt x="2858321" y="186254"/>
                          <a:pt x="2806467" y="273059"/>
                          <a:pt x="2824162" y="505440"/>
                        </a:cubicBezTo>
                        <a:cubicBezTo>
                          <a:pt x="2841857" y="737821"/>
                          <a:pt x="2787633" y="805881"/>
                          <a:pt x="2824162" y="973440"/>
                        </a:cubicBezTo>
                        <a:cubicBezTo>
                          <a:pt x="2860691" y="1140999"/>
                          <a:pt x="2770457" y="1330532"/>
                          <a:pt x="2824162" y="1441440"/>
                        </a:cubicBezTo>
                        <a:cubicBezTo>
                          <a:pt x="2877867" y="1552348"/>
                          <a:pt x="2790070" y="1673432"/>
                          <a:pt x="2824162" y="1872000"/>
                        </a:cubicBezTo>
                        <a:cubicBezTo>
                          <a:pt x="2635976" y="1927353"/>
                          <a:pt x="2537614" y="1833357"/>
                          <a:pt x="2315813" y="1872000"/>
                        </a:cubicBezTo>
                        <a:cubicBezTo>
                          <a:pt x="2094012" y="1910643"/>
                          <a:pt x="1946136" y="1805551"/>
                          <a:pt x="1750980" y="1872000"/>
                        </a:cubicBezTo>
                        <a:cubicBezTo>
                          <a:pt x="1555824" y="1938449"/>
                          <a:pt x="1387875" y="1850925"/>
                          <a:pt x="1214390" y="1872000"/>
                        </a:cubicBezTo>
                        <a:cubicBezTo>
                          <a:pt x="1040905" y="1893075"/>
                          <a:pt x="827247" y="1849765"/>
                          <a:pt x="593074" y="1872000"/>
                        </a:cubicBezTo>
                        <a:cubicBezTo>
                          <a:pt x="358901" y="1894235"/>
                          <a:pt x="293211" y="1829575"/>
                          <a:pt x="0" y="1872000"/>
                        </a:cubicBezTo>
                        <a:cubicBezTo>
                          <a:pt x="-28890" y="1711069"/>
                          <a:pt x="48582" y="1585155"/>
                          <a:pt x="0" y="1441440"/>
                        </a:cubicBezTo>
                        <a:cubicBezTo>
                          <a:pt x="-48582" y="1297725"/>
                          <a:pt x="35620" y="1118374"/>
                          <a:pt x="0" y="973440"/>
                        </a:cubicBezTo>
                        <a:cubicBezTo>
                          <a:pt x="-35620" y="828506"/>
                          <a:pt x="31058" y="636146"/>
                          <a:pt x="0" y="524160"/>
                        </a:cubicBezTo>
                        <a:cubicBezTo>
                          <a:pt x="-31058" y="412174"/>
                          <a:pt x="33293" y="188289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Grafik 2"/>
          <p:cNvPicPr>
            <a:picLocks noGrp="1" noChangeAspect="1"/>
          </p:cNvPicPr>
          <p:nvPr>
            <p:ph type="pic" sz="quarter" idx="20"/>
          </p:nvPr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763470" y="4458725"/>
            <a:ext cx="2719123" cy="1802375"/>
          </a:xfrm>
          <a:prstGeom prst="rect">
            <a:avLst/>
          </a:prstGeom>
          <a:noFill/>
          <a:ln w="88900" cmpd="sng">
            <a:solidFill>
              <a:schemeClr val="bg1">
                <a:alpha val="99000"/>
              </a:schemeClr>
            </a:solidFill>
            <a:miter lim="800000"/>
            <a:headEnd/>
            <a:tailEnd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sX0" fmla="*/ 0 w 2824162"/>
                      <a:gd name="csY0" fmla="*/ 0 h 1872000"/>
                      <a:gd name="csX1" fmla="*/ 536591 w 2824162"/>
                      <a:gd name="csY1" fmla="*/ 0 h 1872000"/>
                      <a:gd name="csX2" fmla="*/ 1016698 w 2824162"/>
                      <a:gd name="csY2" fmla="*/ 0 h 1872000"/>
                      <a:gd name="csX3" fmla="*/ 1638014 w 2824162"/>
                      <a:gd name="csY3" fmla="*/ 0 h 1872000"/>
                      <a:gd name="csX4" fmla="*/ 2174605 w 2824162"/>
                      <a:gd name="csY4" fmla="*/ 0 h 1872000"/>
                      <a:gd name="csX5" fmla="*/ 2824162 w 2824162"/>
                      <a:gd name="csY5" fmla="*/ 0 h 1872000"/>
                      <a:gd name="csX6" fmla="*/ 2824162 w 2824162"/>
                      <a:gd name="csY6" fmla="*/ 505440 h 1872000"/>
                      <a:gd name="csX7" fmla="*/ 2824162 w 2824162"/>
                      <a:gd name="csY7" fmla="*/ 973440 h 1872000"/>
                      <a:gd name="csX8" fmla="*/ 2824162 w 2824162"/>
                      <a:gd name="csY8" fmla="*/ 1441440 h 1872000"/>
                      <a:gd name="csX9" fmla="*/ 2824162 w 2824162"/>
                      <a:gd name="csY9" fmla="*/ 1872000 h 1872000"/>
                      <a:gd name="csX10" fmla="*/ 2315813 w 2824162"/>
                      <a:gd name="csY10" fmla="*/ 1872000 h 1872000"/>
                      <a:gd name="csX11" fmla="*/ 1750980 w 2824162"/>
                      <a:gd name="csY11" fmla="*/ 1872000 h 1872000"/>
                      <a:gd name="csX12" fmla="*/ 1214390 w 2824162"/>
                      <a:gd name="csY12" fmla="*/ 1872000 h 1872000"/>
                      <a:gd name="csX13" fmla="*/ 593074 w 2824162"/>
                      <a:gd name="csY13" fmla="*/ 1872000 h 1872000"/>
                      <a:gd name="csX14" fmla="*/ 0 w 2824162"/>
                      <a:gd name="csY14" fmla="*/ 1872000 h 1872000"/>
                      <a:gd name="csX15" fmla="*/ 0 w 2824162"/>
                      <a:gd name="csY15" fmla="*/ 1441440 h 1872000"/>
                      <a:gd name="csX16" fmla="*/ 0 w 2824162"/>
                      <a:gd name="csY16" fmla="*/ 973440 h 1872000"/>
                      <a:gd name="csX17" fmla="*/ 0 w 2824162"/>
                      <a:gd name="csY17" fmla="*/ 524160 h 1872000"/>
                      <a:gd name="csX18" fmla="*/ 0 w 2824162"/>
                      <a:gd name="csY18" fmla="*/ 0 h 1872000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  <a:cxn ang="0">
                        <a:pos x="csX9" y="csY9"/>
                      </a:cxn>
                      <a:cxn ang="0">
                        <a:pos x="csX10" y="csY10"/>
                      </a:cxn>
                      <a:cxn ang="0">
                        <a:pos x="csX11" y="csY11"/>
                      </a:cxn>
                      <a:cxn ang="0">
                        <a:pos x="csX12" y="csY12"/>
                      </a:cxn>
                      <a:cxn ang="0">
                        <a:pos x="csX13" y="csY13"/>
                      </a:cxn>
                      <a:cxn ang="0">
                        <a:pos x="csX14" y="csY14"/>
                      </a:cxn>
                      <a:cxn ang="0">
                        <a:pos x="csX15" y="csY15"/>
                      </a:cxn>
                      <a:cxn ang="0">
                        <a:pos x="csX16" y="csY16"/>
                      </a:cxn>
                      <a:cxn ang="0">
                        <a:pos x="csX17" y="csY17"/>
                      </a:cxn>
                      <a:cxn ang="0">
                        <a:pos x="csX18" y="csY18"/>
                      </a:cxn>
                    </a:cxnLst>
                    <a:rect l="l" t="t" r="r" b="b"/>
                    <a:pathLst>
                      <a:path w="2824162" h="1872000" extrusionOk="0">
                        <a:moveTo>
                          <a:pt x="0" y="0"/>
                        </a:moveTo>
                        <a:cubicBezTo>
                          <a:pt x="113160" y="-61464"/>
                          <a:pt x="299458" y="59164"/>
                          <a:pt x="536591" y="0"/>
                        </a:cubicBezTo>
                        <a:cubicBezTo>
                          <a:pt x="773724" y="-59164"/>
                          <a:pt x="792606" y="15787"/>
                          <a:pt x="1016698" y="0"/>
                        </a:cubicBezTo>
                        <a:cubicBezTo>
                          <a:pt x="1240790" y="-15787"/>
                          <a:pt x="1360446" y="40092"/>
                          <a:pt x="1638014" y="0"/>
                        </a:cubicBezTo>
                        <a:cubicBezTo>
                          <a:pt x="1915582" y="-40092"/>
                          <a:pt x="1984831" y="920"/>
                          <a:pt x="2174605" y="0"/>
                        </a:cubicBezTo>
                        <a:cubicBezTo>
                          <a:pt x="2364379" y="-920"/>
                          <a:pt x="2573191" y="24433"/>
                          <a:pt x="2824162" y="0"/>
                        </a:cubicBezTo>
                        <a:cubicBezTo>
                          <a:pt x="2858321" y="186254"/>
                          <a:pt x="2806467" y="273059"/>
                          <a:pt x="2824162" y="505440"/>
                        </a:cubicBezTo>
                        <a:cubicBezTo>
                          <a:pt x="2841857" y="737821"/>
                          <a:pt x="2787633" y="805881"/>
                          <a:pt x="2824162" y="973440"/>
                        </a:cubicBezTo>
                        <a:cubicBezTo>
                          <a:pt x="2860691" y="1140999"/>
                          <a:pt x="2770457" y="1330532"/>
                          <a:pt x="2824162" y="1441440"/>
                        </a:cubicBezTo>
                        <a:cubicBezTo>
                          <a:pt x="2877867" y="1552348"/>
                          <a:pt x="2790070" y="1673432"/>
                          <a:pt x="2824162" y="1872000"/>
                        </a:cubicBezTo>
                        <a:cubicBezTo>
                          <a:pt x="2635976" y="1927353"/>
                          <a:pt x="2537614" y="1833357"/>
                          <a:pt x="2315813" y="1872000"/>
                        </a:cubicBezTo>
                        <a:cubicBezTo>
                          <a:pt x="2094012" y="1910643"/>
                          <a:pt x="1946136" y="1805551"/>
                          <a:pt x="1750980" y="1872000"/>
                        </a:cubicBezTo>
                        <a:cubicBezTo>
                          <a:pt x="1555824" y="1938449"/>
                          <a:pt x="1387875" y="1850925"/>
                          <a:pt x="1214390" y="1872000"/>
                        </a:cubicBezTo>
                        <a:cubicBezTo>
                          <a:pt x="1040905" y="1893075"/>
                          <a:pt x="827247" y="1849765"/>
                          <a:pt x="593074" y="1872000"/>
                        </a:cubicBezTo>
                        <a:cubicBezTo>
                          <a:pt x="358901" y="1894235"/>
                          <a:pt x="293211" y="1829575"/>
                          <a:pt x="0" y="1872000"/>
                        </a:cubicBezTo>
                        <a:cubicBezTo>
                          <a:pt x="-28890" y="1711069"/>
                          <a:pt x="48582" y="1585155"/>
                          <a:pt x="0" y="1441440"/>
                        </a:cubicBezTo>
                        <a:cubicBezTo>
                          <a:pt x="-48582" y="1297725"/>
                          <a:pt x="35620" y="1118374"/>
                          <a:pt x="0" y="973440"/>
                        </a:cubicBezTo>
                        <a:cubicBezTo>
                          <a:pt x="-35620" y="828506"/>
                          <a:pt x="31058" y="636146"/>
                          <a:pt x="0" y="524160"/>
                        </a:cubicBezTo>
                        <a:cubicBezTo>
                          <a:pt x="-31058" y="412174"/>
                          <a:pt x="33293" y="188289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91804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>
            <a:extLst>
              <a:ext uri="{FF2B5EF4-FFF2-40B4-BE49-F238E27FC236}">
                <a16:creationId xmlns:a16="http://schemas.microsoft.com/office/drawing/2014/main" id="{3291ABE9-3396-075E-603F-FBFC1B692074}"/>
              </a:ext>
            </a:extLst>
          </p:cNvPr>
          <p:cNvSpPr/>
          <p:nvPr/>
        </p:nvSpPr>
        <p:spPr>
          <a:xfrm>
            <a:off x="8051550" y="0"/>
            <a:ext cx="414045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  <p:sp>
        <p:nvSpPr>
          <p:cNvPr id="11" name="Titel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Sozial-Koordinator*innen</a:t>
            </a:r>
          </a:p>
        </p:txBody>
      </p:sp>
      <p:sp>
        <p:nvSpPr>
          <p:cNvPr id="12" name="Textplatzhalter 11"/>
          <p:cNvSpPr>
            <a:spLocks noGrp="1"/>
          </p:cNvSpPr>
          <p:nvPr>
            <p:ph type="body" sz="quarter" idx="10"/>
          </p:nvPr>
        </p:nvSpPr>
        <p:spPr>
          <a:xfrm>
            <a:off x="468000" y="1850020"/>
            <a:ext cx="8100000" cy="550863"/>
          </a:xfrm>
        </p:spPr>
        <p:txBody>
          <a:bodyPr>
            <a:normAutofit/>
          </a:bodyPr>
          <a:lstStyle/>
          <a:p>
            <a:r>
              <a:rPr lang="de-DE" dirty="0"/>
              <a:t>Individuell für die Bewohner*innen: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Betreutes Wohnen</a:t>
            </a:r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4"/>
          </p:nvPr>
        </p:nvSpPr>
        <p:spPr>
          <a:xfrm>
            <a:off x="91499" y="2664241"/>
            <a:ext cx="7810110" cy="3585660"/>
          </a:xfrm>
        </p:spPr>
        <p:txBody>
          <a:bodyPr/>
          <a:lstStyle/>
          <a:p>
            <a:pPr lvl="1"/>
            <a:r>
              <a:rPr lang="de-DE" dirty="0"/>
              <a:t>Informations- und </a:t>
            </a:r>
            <a:r>
              <a:rPr lang="de-DE" b="1" dirty="0"/>
              <a:t>Beratungsfunktion</a:t>
            </a:r>
            <a:r>
              <a:rPr lang="de-DE" dirty="0"/>
              <a:t>, Unterstützung bei administrativen Angelegenheiten</a:t>
            </a:r>
          </a:p>
          <a:p>
            <a:pPr lvl="1"/>
            <a:r>
              <a:rPr lang="de-DE" dirty="0"/>
              <a:t>Erste </a:t>
            </a:r>
            <a:r>
              <a:rPr lang="de-DE" b="1" dirty="0"/>
              <a:t>Anlaufstelle des Vertrauens i</a:t>
            </a:r>
            <a:r>
              <a:rPr lang="de-DE" dirty="0"/>
              <a:t>n krisenhaften </a:t>
            </a:r>
            <a:r>
              <a:rPr lang="de-DE" b="1" dirty="0"/>
              <a:t>Lebensveränderungen</a:t>
            </a:r>
            <a:r>
              <a:rPr lang="de-DE" dirty="0"/>
              <a:t> (Erkrankung und Krankenhausaufenthalt, Verlust des Partners/Partnerin,…)</a:t>
            </a:r>
            <a:endParaRPr lang="de-DE" b="1" dirty="0"/>
          </a:p>
          <a:p>
            <a:pPr lvl="1"/>
            <a:r>
              <a:rPr lang="de-DE" b="1" dirty="0"/>
              <a:t>„Lotsen“-Funktion </a:t>
            </a:r>
            <a:r>
              <a:rPr lang="de-DE" dirty="0"/>
              <a:t>im Pflege- und Betreuungsdschungel</a:t>
            </a:r>
          </a:p>
          <a:p>
            <a:pPr lvl="1"/>
            <a:r>
              <a:rPr lang="de-DE" b="1" dirty="0"/>
              <a:t>„Sprachrohr“</a:t>
            </a:r>
            <a:r>
              <a:rPr lang="de-DE" dirty="0"/>
              <a:t> zu Ämtern, Behörden und allen Dienstleister*innen </a:t>
            </a:r>
          </a:p>
          <a:p>
            <a:pPr lvl="1"/>
            <a:r>
              <a:rPr lang="de-DE" b="1" dirty="0"/>
              <a:t>Organisation </a:t>
            </a:r>
            <a:r>
              <a:rPr lang="de-DE" dirty="0"/>
              <a:t>und</a:t>
            </a:r>
            <a:r>
              <a:rPr lang="de-DE" b="1" dirty="0"/>
              <a:t> Planung </a:t>
            </a:r>
            <a:r>
              <a:rPr lang="de-DE" dirty="0"/>
              <a:t>individueller Angebote und deren Finanzierung</a:t>
            </a:r>
          </a:p>
          <a:p>
            <a:pPr lvl="1"/>
            <a:r>
              <a:rPr lang="de-DE" b="1" dirty="0"/>
              <a:t>„Anwaltschaftliche“ </a:t>
            </a:r>
            <a:r>
              <a:rPr lang="de-DE" dirty="0"/>
              <a:t>Funktion </a:t>
            </a:r>
          </a:p>
        </p:txBody>
      </p:sp>
      <p:pic>
        <p:nvPicPr>
          <p:cNvPr id="9" name="Grafik 17"/>
          <p:cNvPicPr>
            <a:picLocks noGrp="1" noChangeAspect="1"/>
          </p:cNvPicPr>
          <p:nvPr>
            <p:ph type="pic" sz="quarter" idx="20"/>
          </p:nvPr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763473" y="2968377"/>
            <a:ext cx="2719120" cy="3081441"/>
          </a:xfrm>
          <a:prstGeom prst="rect">
            <a:avLst/>
          </a:prstGeom>
          <a:noFill/>
          <a:ln w="88900" cmpd="sng">
            <a:solidFill>
              <a:schemeClr val="bg1">
                <a:alpha val="99000"/>
              </a:schemeClr>
            </a:solidFill>
            <a:miter lim="800000"/>
            <a:headEnd/>
            <a:tailEnd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sX0" fmla="*/ 0 w 2824162"/>
                      <a:gd name="csY0" fmla="*/ 0 h 1872000"/>
                      <a:gd name="csX1" fmla="*/ 536591 w 2824162"/>
                      <a:gd name="csY1" fmla="*/ 0 h 1872000"/>
                      <a:gd name="csX2" fmla="*/ 1016698 w 2824162"/>
                      <a:gd name="csY2" fmla="*/ 0 h 1872000"/>
                      <a:gd name="csX3" fmla="*/ 1638014 w 2824162"/>
                      <a:gd name="csY3" fmla="*/ 0 h 1872000"/>
                      <a:gd name="csX4" fmla="*/ 2174605 w 2824162"/>
                      <a:gd name="csY4" fmla="*/ 0 h 1872000"/>
                      <a:gd name="csX5" fmla="*/ 2824162 w 2824162"/>
                      <a:gd name="csY5" fmla="*/ 0 h 1872000"/>
                      <a:gd name="csX6" fmla="*/ 2824162 w 2824162"/>
                      <a:gd name="csY6" fmla="*/ 505440 h 1872000"/>
                      <a:gd name="csX7" fmla="*/ 2824162 w 2824162"/>
                      <a:gd name="csY7" fmla="*/ 973440 h 1872000"/>
                      <a:gd name="csX8" fmla="*/ 2824162 w 2824162"/>
                      <a:gd name="csY8" fmla="*/ 1441440 h 1872000"/>
                      <a:gd name="csX9" fmla="*/ 2824162 w 2824162"/>
                      <a:gd name="csY9" fmla="*/ 1872000 h 1872000"/>
                      <a:gd name="csX10" fmla="*/ 2315813 w 2824162"/>
                      <a:gd name="csY10" fmla="*/ 1872000 h 1872000"/>
                      <a:gd name="csX11" fmla="*/ 1750980 w 2824162"/>
                      <a:gd name="csY11" fmla="*/ 1872000 h 1872000"/>
                      <a:gd name="csX12" fmla="*/ 1214390 w 2824162"/>
                      <a:gd name="csY12" fmla="*/ 1872000 h 1872000"/>
                      <a:gd name="csX13" fmla="*/ 593074 w 2824162"/>
                      <a:gd name="csY13" fmla="*/ 1872000 h 1872000"/>
                      <a:gd name="csX14" fmla="*/ 0 w 2824162"/>
                      <a:gd name="csY14" fmla="*/ 1872000 h 1872000"/>
                      <a:gd name="csX15" fmla="*/ 0 w 2824162"/>
                      <a:gd name="csY15" fmla="*/ 1441440 h 1872000"/>
                      <a:gd name="csX16" fmla="*/ 0 w 2824162"/>
                      <a:gd name="csY16" fmla="*/ 973440 h 1872000"/>
                      <a:gd name="csX17" fmla="*/ 0 w 2824162"/>
                      <a:gd name="csY17" fmla="*/ 524160 h 1872000"/>
                      <a:gd name="csX18" fmla="*/ 0 w 2824162"/>
                      <a:gd name="csY18" fmla="*/ 0 h 1872000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  <a:cxn ang="0">
                        <a:pos x="csX9" y="csY9"/>
                      </a:cxn>
                      <a:cxn ang="0">
                        <a:pos x="csX10" y="csY10"/>
                      </a:cxn>
                      <a:cxn ang="0">
                        <a:pos x="csX11" y="csY11"/>
                      </a:cxn>
                      <a:cxn ang="0">
                        <a:pos x="csX12" y="csY12"/>
                      </a:cxn>
                      <a:cxn ang="0">
                        <a:pos x="csX13" y="csY13"/>
                      </a:cxn>
                      <a:cxn ang="0">
                        <a:pos x="csX14" y="csY14"/>
                      </a:cxn>
                      <a:cxn ang="0">
                        <a:pos x="csX15" y="csY15"/>
                      </a:cxn>
                      <a:cxn ang="0">
                        <a:pos x="csX16" y="csY16"/>
                      </a:cxn>
                      <a:cxn ang="0">
                        <a:pos x="csX17" y="csY17"/>
                      </a:cxn>
                      <a:cxn ang="0">
                        <a:pos x="csX18" y="csY18"/>
                      </a:cxn>
                    </a:cxnLst>
                    <a:rect l="l" t="t" r="r" b="b"/>
                    <a:pathLst>
                      <a:path w="2824162" h="1872000" extrusionOk="0">
                        <a:moveTo>
                          <a:pt x="0" y="0"/>
                        </a:moveTo>
                        <a:cubicBezTo>
                          <a:pt x="113160" y="-61464"/>
                          <a:pt x="299458" y="59164"/>
                          <a:pt x="536591" y="0"/>
                        </a:cubicBezTo>
                        <a:cubicBezTo>
                          <a:pt x="773724" y="-59164"/>
                          <a:pt x="792606" y="15787"/>
                          <a:pt x="1016698" y="0"/>
                        </a:cubicBezTo>
                        <a:cubicBezTo>
                          <a:pt x="1240790" y="-15787"/>
                          <a:pt x="1360446" y="40092"/>
                          <a:pt x="1638014" y="0"/>
                        </a:cubicBezTo>
                        <a:cubicBezTo>
                          <a:pt x="1915582" y="-40092"/>
                          <a:pt x="1984831" y="920"/>
                          <a:pt x="2174605" y="0"/>
                        </a:cubicBezTo>
                        <a:cubicBezTo>
                          <a:pt x="2364379" y="-920"/>
                          <a:pt x="2573191" y="24433"/>
                          <a:pt x="2824162" y="0"/>
                        </a:cubicBezTo>
                        <a:cubicBezTo>
                          <a:pt x="2858321" y="186254"/>
                          <a:pt x="2806467" y="273059"/>
                          <a:pt x="2824162" y="505440"/>
                        </a:cubicBezTo>
                        <a:cubicBezTo>
                          <a:pt x="2841857" y="737821"/>
                          <a:pt x="2787633" y="805881"/>
                          <a:pt x="2824162" y="973440"/>
                        </a:cubicBezTo>
                        <a:cubicBezTo>
                          <a:pt x="2860691" y="1140999"/>
                          <a:pt x="2770457" y="1330532"/>
                          <a:pt x="2824162" y="1441440"/>
                        </a:cubicBezTo>
                        <a:cubicBezTo>
                          <a:pt x="2877867" y="1552348"/>
                          <a:pt x="2790070" y="1673432"/>
                          <a:pt x="2824162" y="1872000"/>
                        </a:cubicBezTo>
                        <a:cubicBezTo>
                          <a:pt x="2635976" y="1927353"/>
                          <a:pt x="2537614" y="1833357"/>
                          <a:pt x="2315813" y="1872000"/>
                        </a:cubicBezTo>
                        <a:cubicBezTo>
                          <a:pt x="2094012" y="1910643"/>
                          <a:pt x="1946136" y="1805551"/>
                          <a:pt x="1750980" y="1872000"/>
                        </a:cubicBezTo>
                        <a:cubicBezTo>
                          <a:pt x="1555824" y="1938449"/>
                          <a:pt x="1387875" y="1850925"/>
                          <a:pt x="1214390" y="1872000"/>
                        </a:cubicBezTo>
                        <a:cubicBezTo>
                          <a:pt x="1040905" y="1893075"/>
                          <a:pt x="827247" y="1849765"/>
                          <a:pt x="593074" y="1872000"/>
                        </a:cubicBezTo>
                        <a:cubicBezTo>
                          <a:pt x="358901" y="1894235"/>
                          <a:pt x="293211" y="1829575"/>
                          <a:pt x="0" y="1872000"/>
                        </a:cubicBezTo>
                        <a:cubicBezTo>
                          <a:pt x="-28890" y="1711069"/>
                          <a:pt x="48582" y="1585155"/>
                          <a:pt x="0" y="1441440"/>
                        </a:cubicBezTo>
                        <a:cubicBezTo>
                          <a:pt x="-48582" y="1297725"/>
                          <a:pt x="35620" y="1118374"/>
                          <a:pt x="0" y="973440"/>
                        </a:cubicBezTo>
                        <a:cubicBezTo>
                          <a:pt x="-35620" y="828506"/>
                          <a:pt x="31058" y="636146"/>
                          <a:pt x="0" y="524160"/>
                        </a:cubicBezTo>
                        <a:cubicBezTo>
                          <a:pt x="-31058" y="412174"/>
                          <a:pt x="33293" y="188289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Grafik 18"/>
          <p:cNvPicPr>
            <a:picLocks noGrp="1" noChangeAspect="1"/>
          </p:cNvPicPr>
          <p:nvPr>
            <p:ph type="pic" sz="quarter" idx="18"/>
          </p:nvPr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763473" y="663143"/>
            <a:ext cx="2719120" cy="2074567"/>
          </a:xfrm>
          <a:prstGeom prst="rect">
            <a:avLst/>
          </a:prstGeom>
          <a:noFill/>
          <a:ln w="88900" cmpd="sng">
            <a:solidFill>
              <a:schemeClr val="bg1">
                <a:alpha val="99000"/>
              </a:schemeClr>
            </a:solidFill>
            <a:miter lim="800000"/>
            <a:headEnd/>
            <a:tailEnd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sX0" fmla="*/ 0 w 2824162"/>
                      <a:gd name="csY0" fmla="*/ 0 h 1872000"/>
                      <a:gd name="csX1" fmla="*/ 536591 w 2824162"/>
                      <a:gd name="csY1" fmla="*/ 0 h 1872000"/>
                      <a:gd name="csX2" fmla="*/ 1016698 w 2824162"/>
                      <a:gd name="csY2" fmla="*/ 0 h 1872000"/>
                      <a:gd name="csX3" fmla="*/ 1638014 w 2824162"/>
                      <a:gd name="csY3" fmla="*/ 0 h 1872000"/>
                      <a:gd name="csX4" fmla="*/ 2174605 w 2824162"/>
                      <a:gd name="csY4" fmla="*/ 0 h 1872000"/>
                      <a:gd name="csX5" fmla="*/ 2824162 w 2824162"/>
                      <a:gd name="csY5" fmla="*/ 0 h 1872000"/>
                      <a:gd name="csX6" fmla="*/ 2824162 w 2824162"/>
                      <a:gd name="csY6" fmla="*/ 505440 h 1872000"/>
                      <a:gd name="csX7" fmla="*/ 2824162 w 2824162"/>
                      <a:gd name="csY7" fmla="*/ 973440 h 1872000"/>
                      <a:gd name="csX8" fmla="*/ 2824162 w 2824162"/>
                      <a:gd name="csY8" fmla="*/ 1441440 h 1872000"/>
                      <a:gd name="csX9" fmla="*/ 2824162 w 2824162"/>
                      <a:gd name="csY9" fmla="*/ 1872000 h 1872000"/>
                      <a:gd name="csX10" fmla="*/ 2315813 w 2824162"/>
                      <a:gd name="csY10" fmla="*/ 1872000 h 1872000"/>
                      <a:gd name="csX11" fmla="*/ 1750980 w 2824162"/>
                      <a:gd name="csY11" fmla="*/ 1872000 h 1872000"/>
                      <a:gd name="csX12" fmla="*/ 1214390 w 2824162"/>
                      <a:gd name="csY12" fmla="*/ 1872000 h 1872000"/>
                      <a:gd name="csX13" fmla="*/ 593074 w 2824162"/>
                      <a:gd name="csY13" fmla="*/ 1872000 h 1872000"/>
                      <a:gd name="csX14" fmla="*/ 0 w 2824162"/>
                      <a:gd name="csY14" fmla="*/ 1872000 h 1872000"/>
                      <a:gd name="csX15" fmla="*/ 0 w 2824162"/>
                      <a:gd name="csY15" fmla="*/ 1441440 h 1872000"/>
                      <a:gd name="csX16" fmla="*/ 0 w 2824162"/>
                      <a:gd name="csY16" fmla="*/ 973440 h 1872000"/>
                      <a:gd name="csX17" fmla="*/ 0 w 2824162"/>
                      <a:gd name="csY17" fmla="*/ 524160 h 1872000"/>
                      <a:gd name="csX18" fmla="*/ 0 w 2824162"/>
                      <a:gd name="csY18" fmla="*/ 0 h 1872000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  <a:cxn ang="0">
                        <a:pos x="csX9" y="csY9"/>
                      </a:cxn>
                      <a:cxn ang="0">
                        <a:pos x="csX10" y="csY10"/>
                      </a:cxn>
                      <a:cxn ang="0">
                        <a:pos x="csX11" y="csY11"/>
                      </a:cxn>
                      <a:cxn ang="0">
                        <a:pos x="csX12" y="csY12"/>
                      </a:cxn>
                      <a:cxn ang="0">
                        <a:pos x="csX13" y="csY13"/>
                      </a:cxn>
                      <a:cxn ang="0">
                        <a:pos x="csX14" y="csY14"/>
                      </a:cxn>
                      <a:cxn ang="0">
                        <a:pos x="csX15" y="csY15"/>
                      </a:cxn>
                      <a:cxn ang="0">
                        <a:pos x="csX16" y="csY16"/>
                      </a:cxn>
                      <a:cxn ang="0">
                        <a:pos x="csX17" y="csY17"/>
                      </a:cxn>
                      <a:cxn ang="0">
                        <a:pos x="csX18" y="csY18"/>
                      </a:cxn>
                    </a:cxnLst>
                    <a:rect l="l" t="t" r="r" b="b"/>
                    <a:pathLst>
                      <a:path w="2824162" h="1872000" extrusionOk="0">
                        <a:moveTo>
                          <a:pt x="0" y="0"/>
                        </a:moveTo>
                        <a:cubicBezTo>
                          <a:pt x="113160" y="-61464"/>
                          <a:pt x="299458" y="59164"/>
                          <a:pt x="536591" y="0"/>
                        </a:cubicBezTo>
                        <a:cubicBezTo>
                          <a:pt x="773724" y="-59164"/>
                          <a:pt x="792606" y="15787"/>
                          <a:pt x="1016698" y="0"/>
                        </a:cubicBezTo>
                        <a:cubicBezTo>
                          <a:pt x="1240790" y="-15787"/>
                          <a:pt x="1360446" y="40092"/>
                          <a:pt x="1638014" y="0"/>
                        </a:cubicBezTo>
                        <a:cubicBezTo>
                          <a:pt x="1915582" y="-40092"/>
                          <a:pt x="1984831" y="920"/>
                          <a:pt x="2174605" y="0"/>
                        </a:cubicBezTo>
                        <a:cubicBezTo>
                          <a:pt x="2364379" y="-920"/>
                          <a:pt x="2573191" y="24433"/>
                          <a:pt x="2824162" y="0"/>
                        </a:cubicBezTo>
                        <a:cubicBezTo>
                          <a:pt x="2858321" y="186254"/>
                          <a:pt x="2806467" y="273059"/>
                          <a:pt x="2824162" y="505440"/>
                        </a:cubicBezTo>
                        <a:cubicBezTo>
                          <a:pt x="2841857" y="737821"/>
                          <a:pt x="2787633" y="805881"/>
                          <a:pt x="2824162" y="973440"/>
                        </a:cubicBezTo>
                        <a:cubicBezTo>
                          <a:pt x="2860691" y="1140999"/>
                          <a:pt x="2770457" y="1330532"/>
                          <a:pt x="2824162" y="1441440"/>
                        </a:cubicBezTo>
                        <a:cubicBezTo>
                          <a:pt x="2877867" y="1552348"/>
                          <a:pt x="2790070" y="1673432"/>
                          <a:pt x="2824162" y="1872000"/>
                        </a:cubicBezTo>
                        <a:cubicBezTo>
                          <a:pt x="2635976" y="1927353"/>
                          <a:pt x="2537614" y="1833357"/>
                          <a:pt x="2315813" y="1872000"/>
                        </a:cubicBezTo>
                        <a:cubicBezTo>
                          <a:pt x="2094012" y="1910643"/>
                          <a:pt x="1946136" y="1805551"/>
                          <a:pt x="1750980" y="1872000"/>
                        </a:cubicBezTo>
                        <a:cubicBezTo>
                          <a:pt x="1555824" y="1938449"/>
                          <a:pt x="1387875" y="1850925"/>
                          <a:pt x="1214390" y="1872000"/>
                        </a:cubicBezTo>
                        <a:cubicBezTo>
                          <a:pt x="1040905" y="1893075"/>
                          <a:pt x="827247" y="1849765"/>
                          <a:pt x="593074" y="1872000"/>
                        </a:cubicBezTo>
                        <a:cubicBezTo>
                          <a:pt x="358901" y="1894235"/>
                          <a:pt x="293211" y="1829575"/>
                          <a:pt x="0" y="1872000"/>
                        </a:cubicBezTo>
                        <a:cubicBezTo>
                          <a:pt x="-28890" y="1711069"/>
                          <a:pt x="48582" y="1585155"/>
                          <a:pt x="0" y="1441440"/>
                        </a:cubicBezTo>
                        <a:cubicBezTo>
                          <a:pt x="-48582" y="1297725"/>
                          <a:pt x="35620" y="1118374"/>
                          <a:pt x="0" y="973440"/>
                        </a:cubicBezTo>
                        <a:cubicBezTo>
                          <a:pt x="-35620" y="828506"/>
                          <a:pt x="31058" y="636146"/>
                          <a:pt x="0" y="524160"/>
                        </a:cubicBezTo>
                        <a:cubicBezTo>
                          <a:pt x="-31058" y="412174"/>
                          <a:pt x="33293" y="188289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43373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>
            <a:extLst>
              <a:ext uri="{FF2B5EF4-FFF2-40B4-BE49-F238E27FC236}">
                <a16:creationId xmlns:a16="http://schemas.microsoft.com/office/drawing/2014/main" id="{DE3CD997-5736-A41E-25D1-763BA4537789}"/>
              </a:ext>
            </a:extLst>
          </p:cNvPr>
          <p:cNvSpPr/>
          <p:nvPr/>
        </p:nvSpPr>
        <p:spPr>
          <a:xfrm>
            <a:off x="8066962" y="0"/>
            <a:ext cx="4125038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  <p:sp>
        <p:nvSpPr>
          <p:cNvPr id="11" name="Titel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Sozial-Koordinator*innen</a:t>
            </a:r>
          </a:p>
        </p:txBody>
      </p:sp>
      <p:sp>
        <p:nvSpPr>
          <p:cNvPr id="12" name="Textplatzhalter 11"/>
          <p:cNvSpPr>
            <a:spLocks noGrp="1"/>
          </p:cNvSpPr>
          <p:nvPr>
            <p:ph type="body" sz="quarter" idx="10"/>
          </p:nvPr>
        </p:nvSpPr>
        <p:spPr>
          <a:xfrm>
            <a:off x="468000" y="1850020"/>
            <a:ext cx="8100000" cy="550863"/>
          </a:xfrm>
        </p:spPr>
        <p:txBody>
          <a:bodyPr>
            <a:normAutofit/>
          </a:bodyPr>
          <a:lstStyle/>
          <a:p>
            <a:r>
              <a:rPr lang="de-DE" dirty="0"/>
              <a:t>Für die Hausgemeinschaft: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Betreutes Wohnen</a:t>
            </a:r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4"/>
          </p:nvPr>
        </p:nvSpPr>
        <p:spPr>
          <a:xfrm>
            <a:off x="91499" y="2621428"/>
            <a:ext cx="8100000" cy="3585660"/>
          </a:xfrm>
        </p:spPr>
        <p:txBody>
          <a:bodyPr/>
          <a:lstStyle/>
          <a:p>
            <a:pPr lvl="1"/>
            <a:endParaRPr lang="de-DE" dirty="0"/>
          </a:p>
          <a:p>
            <a:pPr lvl="1"/>
            <a:r>
              <a:rPr lang="de-DE" dirty="0"/>
              <a:t>Stärkung der </a:t>
            </a:r>
            <a:r>
              <a:rPr lang="de-DE" b="1" dirty="0"/>
              <a:t>Nachbarschaft </a:t>
            </a:r>
            <a:r>
              <a:rPr lang="de-DE" dirty="0"/>
              <a:t>und des sozialen Miteinanders</a:t>
            </a:r>
          </a:p>
          <a:p>
            <a:pPr lvl="1"/>
            <a:r>
              <a:rPr lang="de-DE" dirty="0"/>
              <a:t>Organisation </a:t>
            </a:r>
            <a:r>
              <a:rPr lang="de-DE" b="1" dirty="0"/>
              <a:t>gemeinschaftlicher sowie präventiver Aktivitäten</a:t>
            </a:r>
            <a:r>
              <a:rPr lang="de-DE" dirty="0"/>
              <a:t> im Haus</a:t>
            </a:r>
          </a:p>
          <a:p>
            <a:pPr lvl="1"/>
            <a:r>
              <a:rPr lang="de-DE" dirty="0"/>
              <a:t>So unterschiedlich wie die Menschen selbst, an die </a:t>
            </a:r>
            <a:r>
              <a:rPr lang="de-DE" b="1" dirty="0"/>
              <a:t>Wünsche der Bewohner*innen angepasst</a:t>
            </a:r>
          </a:p>
          <a:p>
            <a:pPr lvl="1"/>
            <a:endParaRPr lang="de-DE" dirty="0"/>
          </a:p>
          <a:p>
            <a:pPr lvl="1"/>
            <a:endParaRPr lang="de-DE" dirty="0"/>
          </a:p>
          <a:p>
            <a:pPr marL="360000" lvl="1" indent="0">
              <a:buNone/>
            </a:pPr>
            <a:endParaRPr lang="de-DE" dirty="0"/>
          </a:p>
        </p:txBody>
      </p:sp>
      <p:pic>
        <p:nvPicPr>
          <p:cNvPr id="7" name="Bildplatzhalter 6">
            <a:extLst>
              <a:ext uri="{FF2B5EF4-FFF2-40B4-BE49-F238E27FC236}">
                <a16:creationId xmlns:a16="http://schemas.microsoft.com/office/drawing/2014/main" id="{9AB4BCA9-EE1B-74F6-756E-23B1C9EA488B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780656" y="458079"/>
            <a:ext cx="2706236" cy="2366290"/>
          </a:xfrm>
          <a:prstGeom prst="rect">
            <a:avLst/>
          </a:prstGeom>
          <a:noFill/>
          <a:ln w="88900" cmpd="sng">
            <a:solidFill>
              <a:schemeClr val="bg1">
                <a:alpha val="99000"/>
              </a:schemeClr>
            </a:solidFill>
            <a:miter lim="800000"/>
            <a:headEnd/>
            <a:tailEnd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sX0" fmla="*/ 0 w 2824162"/>
                      <a:gd name="csY0" fmla="*/ 0 h 1872000"/>
                      <a:gd name="csX1" fmla="*/ 536591 w 2824162"/>
                      <a:gd name="csY1" fmla="*/ 0 h 1872000"/>
                      <a:gd name="csX2" fmla="*/ 1016698 w 2824162"/>
                      <a:gd name="csY2" fmla="*/ 0 h 1872000"/>
                      <a:gd name="csX3" fmla="*/ 1638014 w 2824162"/>
                      <a:gd name="csY3" fmla="*/ 0 h 1872000"/>
                      <a:gd name="csX4" fmla="*/ 2174605 w 2824162"/>
                      <a:gd name="csY4" fmla="*/ 0 h 1872000"/>
                      <a:gd name="csX5" fmla="*/ 2824162 w 2824162"/>
                      <a:gd name="csY5" fmla="*/ 0 h 1872000"/>
                      <a:gd name="csX6" fmla="*/ 2824162 w 2824162"/>
                      <a:gd name="csY6" fmla="*/ 505440 h 1872000"/>
                      <a:gd name="csX7" fmla="*/ 2824162 w 2824162"/>
                      <a:gd name="csY7" fmla="*/ 973440 h 1872000"/>
                      <a:gd name="csX8" fmla="*/ 2824162 w 2824162"/>
                      <a:gd name="csY8" fmla="*/ 1441440 h 1872000"/>
                      <a:gd name="csX9" fmla="*/ 2824162 w 2824162"/>
                      <a:gd name="csY9" fmla="*/ 1872000 h 1872000"/>
                      <a:gd name="csX10" fmla="*/ 2315813 w 2824162"/>
                      <a:gd name="csY10" fmla="*/ 1872000 h 1872000"/>
                      <a:gd name="csX11" fmla="*/ 1750980 w 2824162"/>
                      <a:gd name="csY11" fmla="*/ 1872000 h 1872000"/>
                      <a:gd name="csX12" fmla="*/ 1214390 w 2824162"/>
                      <a:gd name="csY12" fmla="*/ 1872000 h 1872000"/>
                      <a:gd name="csX13" fmla="*/ 593074 w 2824162"/>
                      <a:gd name="csY13" fmla="*/ 1872000 h 1872000"/>
                      <a:gd name="csX14" fmla="*/ 0 w 2824162"/>
                      <a:gd name="csY14" fmla="*/ 1872000 h 1872000"/>
                      <a:gd name="csX15" fmla="*/ 0 w 2824162"/>
                      <a:gd name="csY15" fmla="*/ 1441440 h 1872000"/>
                      <a:gd name="csX16" fmla="*/ 0 w 2824162"/>
                      <a:gd name="csY16" fmla="*/ 973440 h 1872000"/>
                      <a:gd name="csX17" fmla="*/ 0 w 2824162"/>
                      <a:gd name="csY17" fmla="*/ 524160 h 1872000"/>
                      <a:gd name="csX18" fmla="*/ 0 w 2824162"/>
                      <a:gd name="csY18" fmla="*/ 0 h 1872000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  <a:cxn ang="0">
                        <a:pos x="csX9" y="csY9"/>
                      </a:cxn>
                      <a:cxn ang="0">
                        <a:pos x="csX10" y="csY10"/>
                      </a:cxn>
                      <a:cxn ang="0">
                        <a:pos x="csX11" y="csY11"/>
                      </a:cxn>
                      <a:cxn ang="0">
                        <a:pos x="csX12" y="csY12"/>
                      </a:cxn>
                      <a:cxn ang="0">
                        <a:pos x="csX13" y="csY13"/>
                      </a:cxn>
                      <a:cxn ang="0">
                        <a:pos x="csX14" y="csY14"/>
                      </a:cxn>
                      <a:cxn ang="0">
                        <a:pos x="csX15" y="csY15"/>
                      </a:cxn>
                      <a:cxn ang="0">
                        <a:pos x="csX16" y="csY16"/>
                      </a:cxn>
                      <a:cxn ang="0">
                        <a:pos x="csX17" y="csY17"/>
                      </a:cxn>
                      <a:cxn ang="0">
                        <a:pos x="csX18" y="csY18"/>
                      </a:cxn>
                    </a:cxnLst>
                    <a:rect l="l" t="t" r="r" b="b"/>
                    <a:pathLst>
                      <a:path w="2824162" h="1872000" extrusionOk="0">
                        <a:moveTo>
                          <a:pt x="0" y="0"/>
                        </a:moveTo>
                        <a:cubicBezTo>
                          <a:pt x="113160" y="-61464"/>
                          <a:pt x="299458" y="59164"/>
                          <a:pt x="536591" y="0"/>
                        </a:cubicBezTo>
                        <a:cubicBezTo>
                          <a:pt x="773724" y="-59164"/>
                          <a:pt x="792606" y="15787"/>
                          <a:pt x="1016698" y="0"/>
                        </a:cubicBezTo>
                        <a:cubicBezTo>
                          <a:pt x="1240790" y="-15787"/>
                          <a:pt x="1360446" y="40092"/>
                          <a:pt x="1638014" y="0"/>
                        </a:cubicBezTo>
                        <a:cubicBezTo>
                          <a:pt x="1915582" y="-40092"/>
                          <a:pt x="1984831" y="920"/>
                          <a:pt x="2174605" y="0"/>
                        </a:cubicBezTo>
                        <a:cubicBezTo>
                          <a:pt x="2364379" y="-920"/>
                          <a:pt x="2573191" y="24433"/>
                          <a:pt x="2824162" y="0"/>
                        </a:cubicBezTo>
                        <a:cubicBezTo>
                          <a:pt x="2858321" y="186254"/>
                          <a:pt x="2806467" y="273059"/>
                          <a:pt x="2824162" y="505440"/>
                        </a:cubicBezTo>
                        <a:cubicBezTo>
                          <a:pt x="2841857" y="737821"/>
                          <a:pt x="2787633" y="805881"/>
                          <a:pt x="2824162" y="973440"/>
                        </a:cubicBezTo>
                        <a:cubicBezTo>
                          <a:pt x="2860691" y="1140999"/>
                          <a:pt x="2770457" y="1330532"/>
                          <a:pt x="2824162" y="1441440"/>
                        </a:cubicBezTo>
                        <a:cubicBezTo>
                          <a:pt x="2877867" y="1552348"/>
                          <a:pt x="2790070" y="1673432"/>
                          <a:pt x="2824162" y="1872000"/>
                        </a:cubicBezTo>
                        <a:cubicBezTo>
                          <a:pt x="2635976" y="1927353"/>
                          <a:pt x="2537614" y="1833357"/>
                          <a:pt x="2315813" y="1872000"/>
                        </a:cubicBezTo>
                        <a:cubicBezTo>
                          <a:pt x="2094012" y="1910643"/>
                          <a:pt x="1946136" y="1805551"/>
                          <a:pt x="1750980" y="1872000"/>
                        </a:cubicBezTo>
                        <a:cubicBezTo>
                          <a:pt x="1555824" y="1938449"/>
                          <a:pt x="1387875" y="1850925"/>
                          <a:pt x="1214390" y="1872000"/>
                        </a:cubicBezTo>
                        <a:cubicBezTo>
                          <a:pt x="1040905" y="1893075"/>
                          <a:pt x="827247" y="1849765"/>
                          <a:pt x="593074" y="1872000"/>
                        </a:cubicBezTo>
                        <a:cubicBezTo>
                          <a:pt x="358901" y="1894235"/>
                          <a:pt x="293211" y="1829575"/>
                          <a:pt x="0" y="1872000"/>
                        </a:cubicBezTo>
                        <a:cubicBezTo>
                          <a:pt x="-28890" y="1711069"/>
                          <a:pt x="48582" y="1585155"/>
                          <a:pt x="0" y="1441440"/>
                        </a:cubicBezTo>
                        <a:cubicBezTo>
                          <a:pt x="-48582" y="1297725"/>
                          <a:pt x="35620" y="1118374"/>
                          <a:pt x="0" y="973440"/>
                        </a:cubicBezTo>
                        <a:cubicBezTo>
                          <a:pt x="-35620" y="828506"/>
                          <a:pt x="31058" y="636146"/>
                          <a:pt x="0" y="524160"/>
                        </a:cubicBezTo>
                        <a:cubicBezTo>
                          <a:pt x="-31058" y="412174"/>
                          <a:pt x="33293" y="188289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</p:pic>
      <p:pic>
        <p:nvPicPr>
          <p:cNvPr id="8" name="Bildplatzhalter 7">
            <a:extLst>
              <a:ext uri="{FF2B5EF4-FFF2-40B4-BE49-F238E27FC236}">
                <a16:creationId xmlns:a16="http://schemas.microsoft.com/office/drawing/2014/main" id="{DE1BCB73-7D7D-B69A-5AB2-BCF62C9AF1AC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776369" y="3055036"/>
            <a:ext cx="2710523" cy="3126898"/>
          </a:xfrm>
          <a:prstGeom prst="rect">
            <a:avLst/>
          </a:prstGeom>
          <a:noFill/>
          <a:ln w="88900" cmpd="sng">
            <a:solidFill>
              <a:schemeClr val="bg1">
                <a:alpha val="99000"/>
              </a:schemeClr>
            </a:solidFill>
            <a:miter lim="800000"/>
            <a:headEnd/>
            <a:tailEnd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sX0" fmla="*/ 0 w 2824162"/>
                      <a:gd name="csY0" fmla="*/ 0 h 1872000"/>
                      <a:gd name="csX1" fmla="*/ 536591 w 2824162"/>
                      <a:gd name="csY1" fmla="*/ 0 h 1872000"/>
                      <a:gd name="csX2" fmla="*/ 1016698 w 2824162"/>
                      <a:gd name="csY2" fmla="*/ 0 h 1872000"/>
                      <a:gd name="csX3" fmla="*/ 1638014 w 2824162"/>
                      <a:gd name="csY3" fmla="*/ 0 h 1872000"/>
                      <a:gd name="csX4" fmla="*/ 2174605 w 2824162"/>
                      <a:gd name="csY4" fmla="*/ 0 h 1872000"/>
                      <a:gd name="csX5" fmla="*/ 2824162 w 2824162"/>
                      <a:gd name="csY5" fmla="*/ 0 h 1872000"/>
                      <a:gd name="csX6" fmla="*/ 2824162 w 2824162"/>
                      <a:gd name="csY6" fmla="*/ 505440 h 1872000"/>
                      <a:gd name="csX7" fmla="*/ 2824162 w 2824162"/>
                      <a:gd name="csY7" fmla="*/ 973440 h 1872000"/>
                      <a:gd name="csX8" fmla="*/ 2824162 w 2824162"/>
                      <a:gd name="csY8" fmla="*/ 1441440 h 1872000"/>
                      <a:gd name="csX9" fmla="*/ 2824162 w 2824162"/>
                      <a:gd name="csY9" fmla="*/ 1872000 h 1872000"/>
                      <a:gd name="csX10" fmla="*/ 2315813 w 2824162"/>
                      <a:gd name="csY10" fmla="*/ 1872000 h 1872000"/>
                      <a:gd name="csX11" fmla="*/ 1750980 w 2824162"/>
                      <a:gd name="csY11" fmla="*/ 1872000 h 1872000"/>
                      <a:gd name="csX12" fmla="*/ 1214390 w 2824162"/>
                      <a:gd name="csY12" fmla="*/ 1872000 h 1872000"/>
                      <a:gd name="csX13" fmla="*/ 593074 w 2824162"/>
                      <a:gd name="csY13" fmla="*/ 1872000 h 1872000"/>
                      <a:gd name="csX14" fmla="*/ 0 w 2824162"/>
                      <a:gd name="csY14" fmla="*/ 1872000 h 1872000"/>
                      <a:gd name="csX15" fmla="*/ 0 w 2824162"/>
                      <a:gd name="csY15" fmla="*/ 1441440 h 1872000"/>
                      <a:gd name="csX16" fmla="*/ 0 w 2824162"/>
                      <a:gd name="csY16" fmla="*/ 973440 h 1872000"/>
                      <a:gd name="csX17" fmla="*/ 0 w 2824162"/>
                      <a:gd name="csY17" fmla="*/ 524160 h 1872000"/>
                      <a:gd name="csX18" fmla="*/ 0 w 2824162"/>
                      <a:gd name="csY18" fmla="*/ 0 h 1872000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  <a:cxn ang="0">
                        <a:pos x="csX9" y="csY9"/>
                      </a:cxn>
                      <a:cxn ang="0">
                        <a:pos x="csX10" y="csY10"/>
                      </a:cxn>
                      <a:cxn ang="0">
                        <a:pos x="csX11" y="csY11"/>
                      </a:cxn>
                      <a:cxn ang="0">
                        <a:pos x="csX12" y="csY12"/>
                      </a:cxn>
                      <a:cxn ang="0">
                        <a:pos x="csX13" y="csY13"/>
                      </a:cxn>
                      <a:cxn ang="0">
                        <a:pos x="csX14" y="csY14"/>
                      </a:cxn>
                      <a:cxn ang="0">
                        <a:pos x="csX15" y="csY15"/>
                      </a:cxn>
                      <a:cxn ang="0">
                        <a:pos x="csX16" y="csY16"/>
                      </a:cxn>
                      <a:cxn ang="0">
                        <a:pos x="csX17" y="csY17"/>
                      </a:cxn>
                      <a:cxn ang="0">
                        <a:pos x="csX18" y="csY18"/>
                      </a:cxn>
                    </a:cxnLst>
                    <a:rect l="l" t="t" r="r" b="b"/>
                    <a:pathLst>
                      <a:path w="2824162" h="1872000" extrusionOk="0">
                        <a:moveTo>
                          <a:pt x="0" y="0"/>
                        </a:moveTo>
                        <a:cubicBezTo>
                          <a:pt x="113160" y="-61464"/>
                          <a:pt x="299458" y="59164"/>
                          <a:pt x="536591" y="0"/>
                        </a:cubicBezTo>
                        <a:cubicBezTo>
                          <a:pt x="773724" y="-59164"/>
                          <a:pt x="792606" y="15787"/>
                          <a:pt x="1016698" y="0"/>
                        </a:cubicBezTo>
                        <a:cubicBezTo>
                          <a:pt x="1240790" y="-15787"/>
                          <a:pt x="1360446" y="40092"/>
                          <a:pt x="1638014" y="0"/>
                        </a:cubicBezTo>
                        <a:cubicBezTo>
                          <a:pt x="1915582" y="-40092"/>
                          <a:pt x="1984831" y="920"/>
                          <a:pt x="2174605" y="0"/>
                        </a:cubicBezTo>
                        <a:cubicBezTo>
                          <a:pt x="2364379" y="-920"/>
                          <a:pt x="2573191" y="24433"/>
                          <a:pt x="2824162" y="0"/>
                        </a:cubicBezTo>
                        <a:cubicBezTo>
                          <a:pt x="2858321" y="186254"/>
                          <a:pt x="2806467" y="273059"/>
                          <a:pt x="2824162" y="505440"/>
                        </a:cubicBezTo>
                        <a:cubicBezTo>
                          <a:pt x="2841857" y="737821"/>
                          <a:pt x="2787633" y="805881"/>
                          <a:pt x="2824162" y="973440"/>
                        </a:cubicBezTo>
                        <a:cubicBezTo>
                          <a:pt x="2860691" y="1140999"/>
                          <a:pt x="2770457" y="1330532"/>
                          <a:pt x="2824162" y="1441440"/>
                        </a:cubicBezTo>
                        <a:cubicBezTo>
                          <a:pt x="2877867" y="1552348"/>
                          <a:pt x="2790070" y="1673432"/>
                          <a:pt x="2824162" y="1872000"/>
                        </a:cubicBezTo>
                        <a:cubicBezTo>
                          <a:pt x="2635976" y="1927353"/>
                          <a:pt x="2537614" y="1833357"/>
                          <a:pt x="2315813" y="1872000"/>
                        </a:cubicBezTo>
                        <a:cubicBezTo>
                          <a:pt x="2094012" y="1910643"/>
                          <a:pt x="1946136" y="1805551"/>
                          <a:pt x="1750980" y="1872000"/>
                        </a:cubicBezTo>
                        <a:cubicBezTo>
                          <a:pt x="1555824" y="1938449"/>
                          <a:pt x="1387875" y="1850925"/>
                          <a:pt x="1214390" y="1872000"/>
                        </a:cubicBezTo>
                        <a:cubicBezTo>
                          <a:pt x="1040905" y="1893075"/>
                          <a:pt x="827247" y="1849765"/>
                          <a:pt x="593074" y="1872000"/>
                        </a:cubicBezTo>
                        <a:cubicBezTo>
                          <a:pt x="358901" y="1894235"/>
                          <a:pt x="293211" y="1829575"/>
                          <a:pt x="0" y="1872000"/>
                        </a:cubicBezTo>
                        <a:cubicBezTo>
                          <a:pt x="-28890" y="1711069"/>
                          <a:pt x="48582" y="1585155"/>
                          <a:pt x="0" y="1441440"/>
                        </a:cubicBezTo>
                        <a:cubicBezTo>
                          <a:pt x="-48582" y="1297725"/>
                          <a:pt x="35620" y="1118374"/>
                          <a:pt x="0" y="973440"/>
                        </a:cubicBezTo>
                        <a:cubicBezTo>
                          <a:pt x="-35620" y="828506"/>
                          <a:pt x="31058" y="636146"/>
                          <a:pt x="0" y="524160"/>
                        </a:cubicBezTo>
                        <a:cubicBezTo>
                          <a:pt x="-31058" y="412174"/>
                          <a:pt x="33293" y="188289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</p:pic>
    </p:spTree>
    <p:extLst>
      <p:ext uri="{BB962C8B-B14F-4D97-AF65-F5344CB8AC3E}">
        <p14:creationId xmlns:p14="http://schemas.microsoft.com/office/powerpoint/2010/main" val="21494138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el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Gut zu wissen</a:t>
            </a:r>
          </a:p>
        </p:txBody>
      </p:sp>
      <p:sp>
        <p:nvSpPr>
          <p:cNvPr id="12" name="Textplatzhalter 11"/>
          <p:cNvSpPr>
            <a:spLocks noGrp="1"/>
          </p:cNvSpPr>
          <p:nvPr>
            <p:ph type="body" sz="quarter" idx="10"/>
          </p:nvPr>
        </p:nvSpPr>
        <p:spPr>
          <a:xfrm>
            <a:off x="468000" y="1850020"/>
            <a:ext cx="8100000" cy="550863"/>
          </a:xfrm>
        </p:spPr>
        <p:txBody>
          <a:bodyPr>
            <a:normAutofit/>
          </a:bodyPr>
          <a:lstStyle/>
          <a:p>
            <a:r>
              <a:rPr lang="de-DE" dirty="0"/>
              <a:t>Regelungen und Kosten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Betreutes Wohnen</a:t>
            </a:r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4"/>
          </p:nvPr>
        </p:nvSpPr>
        <p:spPr>
          <a:xfrm>
            <a:off x="156914" y="2400883"/>
            <a:ext cx="10765085" cy="3585660"/>
          </a:xfrm>
        </p:spPr>
        <p:txBody>
          <a:bodyPr/>
          <a:lstStyle/>
          <a:p>
            <a:pPr lvl="1"/>
            <a:endParaRPr lang="de-DE" dirty="0"/>
          </a:p>
          <a:p>
            <a:pPr lvl="1"/>
            <a:r>
              <a:rPr lang="de-DE" dirty="0"/>
              <a:t>Betreutes Wohnen wird seit 2023 über </a:t>
            </a:r>
            <a:r>
              <a:rPr lang="de-DE" b="1" dirty="0"/>
              <a:t>Fördergelder vom Land Salzburg</a:t>
            </a:r>
            <a:r>
              <a:rPr lang="de-DE" dirty="0"/>
              <a:t> unterstützt</a:t>
            </a:r>
          </a:p>
          <a:p>
            <a:pPr lvl="1"/>
            <a:r>
              <a:rPr lang="de-DE" dirty="0"/>
              <a:t>einheitliche</a:t>
            </a:r>
            <a:r>
              <a:rPr lang="de-DE" b="1" dirty="0"/>
              <a:t> Leistungen und Betreuungszeiten </a:t>
            </a:r>
            <a:r>
              <a:rPr lang="de-DE" dirty="0"/>
              <a:t>(30 Minuten / Wohneinheit und Woche)</a:t>
            </a:r>
          </a:p>
          <a:p>
            <a:pPr lvl="1"/>
            <a:r>
              <a:rPr lang="de-DE" dirty="0"/>
              <a:t>einheitliches </a:t>
            </a:r>
            <a:r>
              <a:rPr lang="de-DE" b="1" dirty="0"/>
              <a:t>Betreuungsentgelt</a:t>
            </a:r>
            <a:r>
              <a:rPr lang="de-DE" dirty="0"/>
              <a:t> für die Bewohner*innen (aktuell </a:t>
            </a:r>
            <a:r>
              <a:rPr lang="de-DE" b="1" dirty="0"/>
              <a:t>57,00 € je Monat und Wohneinheit</a:t>
            </a:r>
            <a:r>
              <a:rPr lang="de-DE" dirty="0"/>
              <a:t>)</a:t>
            </a:r>
          </a:p>
          <a:p>
            <a:pPr lvl="1"/>
            <a:r>
              <a:rPr lang="de-DE" dirty="0"/>
              <a:t>Mietvertrag und Betreuungsvertrag sind aneinander </a:t>
            </a:r>
            <a:r>
              <a:rPr lang="de-DE" b="1" dirty="0"/>
              <a:t>gekoppelt.</a:t>
            </a:r>
          </a:p>
          <a:p>
            <a:pPr lvl="1"/>
            <a:r>
              <a:rPr lang="de-DE" dirty="0"/>
              <a:t>Nach Abschluss des Mietvertrages </a:t>
            </a:r>
            <a:r>
              <a:rPr lang="de-DE" b="1" dirty="0"/>
              <a:t>innerhalb eines Jahres:</a:t>
            </a:r>
          </a:p>
          <a:p>
            <a:pPr lvl="2"/>
            <a:r>
              <a:rPr lang="de-DE" b="1" dirty="0"/>
              <a:t>kein Immobilienbesitz (Verkauf, Übergabe…)</a:t>
            </a:r>
          </a:p>
          <a:p>
            <a:pPr lvl="2"/>
            <a:r>
              <a:rPr lang="de-DE" b="1" dirty="0"/>
              <a:t>oder Wohnrecht (Löschung im Grundbuch).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12069EF8-B5D5-351D-62EA-F734F27BD10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29999" y="572738"/>
            <a:ext cx="2637356" cy="1387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88682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>
            <a:extLst>
              <a:ext uri="{FF2B5EF4-FFF2-40B4-BE49-F238E27FC236}">
                <a16:creationId xmlns:a16="http://schemas.microsoft.com/office/drawing/2014/main" id="{754C1405-2553-8FA2-DD28-9E281DAA92BD}"/>
              </a:ext>
            </a:extLst>
          </p:cNvPr>
          <p:cNvSpPr/>
          <p:nvPr/>
        </p:nvSpPr>
        <p:spPr>
          <a:xfrm>
            <a:off x="8051550" y="0"/>
            <a:ext cx="414045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  <p:sp>
        <p:nvSpPr>
          <p:cNvPr id="11" name="Titel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Basisdaten Betreutes Wohnen</a:t>
            </a:r>
          </a:p>
        </p:txBody>
      </p:sp>
      <p:sp>
        <p:nvSpPr>
          <p:cNvPr id="12" name="Textplatzhalter 11"/>
          <p:cNvSpPr>
            <a:spLocks noGrp="1"/>
          </p:cNvSpPr>
          <p:nvPr>
            <p:ph type="body" sz="quarter" idx="10"/>
          </p:nvPr>
        </p:nvSpPr>
        <p:spPr>
          <a:xfrm>
            <a:off x="468000" y="1850020"/>
            <a:ext cx="6620957" cy="550863"/>
          </a:xfrm>
        </p:spPr>
        <p:txBody>
          <a:bodyPr>
            <a:normAutofit/>
          </a:bodyPr>
          <a:lstStyle/>
          <a:p>
            <a:r>
              <a:rPr lang="de-DE" dirty="0"/>
              <a:t>Unsere Expertise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Betreutes Wohnen</a:t>
            </a:r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4"/>
          </p:nvPr>
        </p:nvSpPr>
        <p:spPr>
          <a:xfrm>
            <a:off x="175768" y="2769181"/>
            <a:ext cx="6710843" cy="3658453"/>
          </a:xfrm>
        </p:spPr>
        <p:txBody>
          <a:bodyPr/>
          <a:lstStyle/>
          <a:p>
            <a:pPr lvl="1"/>
            <a:r>
              <a:rPr lang="de-DE" dirty="0"/>
              <a:t>Erstes Betreutes Wohnen wurde </a:t>
            </a:r>
            <a:r>
              <a:rPr lang="de-DE" b="1" dirty="0"/>
              <a:t>2003 in Betrieb genommen</a:t>
            </a:r>
          </a:p>
          <a:p>
            <a:pPr lvl="1"/>
            <a:endParaRPr lang="de-DE" dirty="0"/>
          </a:p>
          <a:p>
            <a:pPr lvl="1"/>
            <a:r>
              <a:rPr lang="de-DE" dirty="0"/>
              <a:t>Aktuell im </a:t>
            </a:r>
            <a:r>
              <a:rPr lang="de-DE" b="1" dirty="0"/>
              <a:t>Bundesland Salzburg:</a:t>
            </a:r>
          </a:p>
          <a:p>
            <a:pPr lvl="2">
              <a:lnSpc>
                <a:spcPts val="1500"/>
              </a:lnSpc>
            </a:pPr>
            <a:r>
              <a:rPr lang="de-DE" dirty="0"/>
              <a:t>21 Standorte </a:t>
            </a:r>
          </a:p>
          <a:p>
            <a:pPr lvl="2">
              <a:lnSpc>
                <a:spcPts val="1500"/>
              </a:lnSpc>
            </a:pPr>
            <a:r>
              <a:rPr lang="de-DE" dirty="0"/>
              <a:t>mehr als 500 Wohneinheiten</a:t>
            </a:r>
          </a:p>
          <a:p>
            <a:pPr lvl="2">
              <a:lnSpc>
                <a:spcPts val="1500"/>
              </a:lnSpc>
            </a:pPr>
            <a:r>
              <a:rPr lang="de-DE" dirty="0"/>
              <a:t>19 Mitarbeiter*innen</a:t>
            </a:r>
          </a:p>
          <a:p>
            <a:pPr marL="1080000" lvl="3" indent="0">
              <a:buNone/>
            </a:pPr>
            <a:endParaRPr lang="de-DE" sz="1400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B3299BA7-A8B4-68DC-01E8-1782A31A4914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208523" y="3264869"/>
            <a:ext cx="4383401" cy="2917065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5110203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fontScale="85000" lnSpcReduction="20000"/>
          </a:bodyPr>
          <a:lstStyle/>
          <a:p>
            <a:pPr>
              <a:lnSpc>
                <a:spcPct val="120000"/>
              </a:lnSpc>
            </a:pPr>
            <a:r>
              <a:rPr lang="de-DE" dirty="0"/>
              <a:t>Kontakt: </a:t>
            </a:r>
          </a:p>
          <a:p>
            <a:pPr>
              <a:lnSpc>
                <a:spcPct val="120000"/>
              </a:lnSpc>
            </a:pPr>
            <a:r>
              <a:rPr lang="de-DE" sz="1500" dirty="0"/>
              <a:t>Caritasverband der Erzdiözese Salzburg</a:t>
            </a:r>
          </a:p>
          <a:p>
            <a:pPr>
              <a:lnSpc>
                <a:spcPct val="120000"/>
              </a:lnSpc>
            </a:pPr>
            <a:r>
              <a:rPr lang="de-DE" sz="1500" dirty="0"/>
              <a:t>Fachbereich Betreutes Wohnen</a:t>
            </a:r>
          </a:p>
          <a:p>
            <a:pPr>
              <a:lnSpc>
                <a:spcPct val="120000"/>
              </a:lnSpc>
            </a:pPr>
            <a:r>
              <a:rPr lang="de-DE" sz="1500" b="1" dirty="0"/>
              <a:t>Mag. Karoline Radauer</a:t>
            </a:r>
            <a:br>
              <a:rPr lang="de-DE" sz="1500" dirty="0"/>
            </a:br>
            <a:br>
              <a:rPr lang="de-DE" sz="1500" dirty="0"/>
            </a:br>
            <a:r>
              <a:rPr lang="de-DE" sz="1500" dirty="0"/>
              <a:t>Tel.: 0676 84 82 10 397</a:t>
            </a:r>
          </a:p>
          <a:p>
            <a:pPr>
              <a:lnSpc>
                <a:spcPct val="120000"/>
              </a:lnSpc>
            </a:pPr>
            <a:r>
              <a:rPr lang="de-DE" sz="1500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Betreutes.wohnen@caritas-salzburg.at</a:t>
            </a:r>
            <a:endParaRPr lang="de-DE" sz="1500" dirty="0"/>
          </a:p>
          <a:p>
            <a:pPr>
              <a:lnSpc>
                <a:spcPct val="120000"/>
              </a:lnSpc>
            </a:pPr>
            <a:r>
              <a:rPr lang="de-DE" sz="1500" dirty="0"/>
              <a:t>Friedensstraße 7</a:t>
            </a:r>
            <a:br>
              <a:rPr lang="de-DE" sz="1500" dirty="0"/>
            </a:br>
            <a:r>
              <a:rPr lang="de-DE" sz="1500" dirty="0"/>
              <a:t>5020 Salzburg</a:t>
            </a:r>
            <a:endParaRPr lang="de-AT" sz="1500" dirty="0"/>
          </a:p>
        </p:txBody>
      </p:sp>
      <p:grpSp>
        <p:nvGrpSpPr>
          <p:cNvPr id="7" name="Gruppieren 6">
            <a:extLst>
              <a:ext uri="{FF2B5EF4-FFF2-40B4-BE49-F238E27FC236}">
                <a16:creationId xmlns:a16="http://schemas.microsoft.com/office/drawing/2014/main" id="{8AB199B8-7541-0DCA-6320-5C6AA3E36526}"/>
              </a:ext>
            </a:extLst>
          </p:cNvPr>
          <p:cNvGrpSpPr/>
          <p:nvPr/>
        </p:nvGrpSpPr>
        <p:grpSpPr>
          <a:xfrm>
            <a:off x="5329084" y="983818"/>
            <a:ext cx="6734884" cy="4355098"/>
            <a:chOff x="3467100" y="1382782"/>
            <a:chExt cx="6326909" cy="3911387"/>
          </a:xfrm>
        </p:grpSpPr>
        <p:sp>
          <p:nvSpPr>
            <p:cNvPr id="8" name="Herz 7">
              <a:extLst>
                <a:ext uri="{FF2B5EF4-FFF2-40B4-BE49-F238E27FC236}">
                  <a16:creationId xmlns:a16="http://schemas.microsoft.com/office/drawing/2014/main" id="{C059B9D8-3D5B-DBD4-3626-2ABACA8D02DC}"/>
                </a:ext>
              </a:extLst>
            </p:cNvPr>
            <p:cNvSpPr/>
            <p:nvPr/>
          </p:nvSpPr>
          <p:spPr>
            <a:xfrm>
              <a:off x="5641964" y="1382782"/>
              <a:ext cx="4152045" cy="3911387"/>
            </a:xfrm>
            <a:prstGeom prst="heart">
              <a:avLst/>
            </a:prstGeom>
            <a:noFill/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endParaRPr>
            </a:p>
          </p:txBody>
        </p:sp>
        <p:sp>
          <p:nvSpPr>
            <p:cNvPr id="10" name="Rechteck 9">
              <a:extLst>
                <a:ext uri="{FF2B5EF4-FFF2-40B4-BE49-F238E27FC236}">
                  <a16:creationId xmlns:a16="http://schemas.microsoft.com/office/drawing/2014/main" id="{005A3B1B-818F-58A0-5F41-0F4F49B53867}"/>
                </a:ext>
              </a:extLst>
            </p:cNvPr>
            <p:cNvSpPr/>
            <p:nvPr/>
          </p:nvSpPr>
          <p:spPr>
            <a:xfrm>
              <a:off x="4979325" y="2482782"/>
              <a:ext cx="2601882" cy="2055968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endParaRPr>
            </a:p>
          </p:txBody>
        </p:sp>
        <p:sp>
          <p:nvSpPr>
            <p:cNvPr id="11" name="Textfeld 10">
              <a:extLst>
                <a:ext uri="{FF2B5EF4-FFF2-40B4-BE49-F238E27FC236}">
                  <a16:creationId xmlns:a16="http://schemas.microsoft.com/office/drawing/2014/main" id="{0A46ADF2-EA48-1F0E-2D93-2C14D3C9CED4}"/>
                </a:ext>
              </a:extLst>
            </p:cNvPr>
            <p:cNvSpPr txBox="1"/>
            <p:nvPr/>
          </p:nvSpPr>
          <p:spPr>
            <a:xfrm>
              <a:off x="3467100" y="2597406"/>
              <a:ext cx="5257800" cy="1824367"/>
            </a:xfrm>
            <a:prstGeom prst="rect">
              <a:avLst/>
            </a:prstGeom>
            <a:solidFill>
              <a:schemeClr val="bg2"/>
            </a:solidFill>
          </p:spPr>
          <p:txBody>
            <a:bodyPr wrap="square" rtlCol="0" anchor="b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+mn-ea"/>
                  <a:cs typeface="+mn-cs"/>
                </a:rPr>
                <a:t>„Caritas“ </a:t>
              </a:r>
              <a:r>
                <a:rPr kumimoji="0" lang="de-DE" sz="3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+mn-ea"/>
                  <a:cs typeface="+mn-cs"/>
                </a:rPr>
                <a:t>ist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3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+mn-ea"/>
                  <a:cs typeface="+mn-cs"/>
                </a:rPr>
                <a:t>lateinisch für Hochachtung, Wertschätzung, Wohltätigkeit, hingebende Liebe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094482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5E41B2-6F3F-815C-D246-C56576E709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hteck 13">
            <a:extLst>
              <a:ext uri="{FF2B5EF4-FFF2-40B4-BE49-F238E27FC236}">
                <a16:creationId xmlns:a16="http://schemas.microsoft.com/office/drawing/2014/main" id="{03C95430-1E54-12B9-58F8-B59421B4CD4C}"/>
              </a:ext>
            </a:extLst>
          </p:cNvPr>
          <p:cNvSpPr/>
          <p:nvPr/>
        </p:nvSpPr>
        <p:spPr>
          <a:xfrm>
            <a:off x="5818580" y="0"/>
            <a:ext cx="6373420" cy="53983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5083594-A9EE-BC64-9CC2-47E4B04828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695" y="1916832"/>
            <a:ext cx="4104407" cy="1911007"/>
          </a:xfrm>
        </p:spPr>
        <p:txBody>
          <a:bodyPr/>
          <a:lstStyle/>
          <a:p>
            <a:r>
              <a:rPr lang="de-DE" sz="1800" b="1" dirty="0">
                <a:ln w="12700">
                  <a:noFill/>
                  <a:prstDash val="solid"/>
                </a:ln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Beispielgrundriss:</a:t>
            </a:r>
            <a:br>
              <a:rPr lang="de-DE" sz="1800" b="1" dirty="0">
                <a:ln w="12700">
                  <a:noFill/>
                  <a:prstDash val="solid"/>
                </a:ln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de-DE" sz="1800" b="1" dirty="0">
                <a:ln w="12700">
                  <a:noFill/>
                  <a:prstDash val="solid"/>
                </a:ln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2-Zimmer Wohnung</a:t>
            </a:r>
            <a:br>
              <a:rPr lang="de-DE" sz="1800" b="1" dirty="0">
                <a:ln w="12700">
                  <a:noFill/>
                  <a:prstDash val="solid"/>
                </a:ln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en-PK" sz="1800" dirty="0">
              <a:solidFill>
                <a:srgbClr val="707174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1D3494D-0A76-3A8F-7B2D-0497F2D1F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15D62-0CEC-456B-8840-37D2118386F0}" type="slidenum">
              <a:rPr lang="de-AT" smtClean="0"/>
              <a:t>20</a:t>
            </a:fld>
            <a:endParaRPr lang="de-AT"/>
          </a:p>
        </p:txBody>
      </p:sp>
      <p:sp>
        <p:nvSpPr>
          <p:cNvPr id="16" name="Titel 10">
            <a:extLst>
              <a:ext uri="{FF2B5EF4-FFF2-40B4-BE49-F238E27FC236}">
                <a16:creationId xmlns:a16="http://schemas.microsoft.com/office/drawing/2014/main" id="{E6EACF7D-BE6E-AB00-CD46-AD5BFF78B4C4}"/>
              </a:ext>
            </a:extLst>
          </p:cNvPr>
          <p:cNvSpPr txBox="1">
            <a:spLocks/>
          </p:cNvSpPr>
          <p:nvPr/>
        </p:nvSpPr>
        <p:spPr>
          <a:xfrm>
            <a:off x="479376" y="299924"/>
            <a:ext cx="4032399" cy="11128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AT" sz="2800" dirty="0"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WOHNBEISPIEL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17288225-3A80-9B1A-075F-20C91B9373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9615" y="1030189"/>
            <a:ext cx="9432999" cy="4497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3743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D8B6FF-8A6D-5C59-7AC2-79AC92ADDB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hteck 13">
            <a:extLst>
              <a:ext uri="{FF2B5EF4-FFF2-40B4-BE49-F238E27FC236}">
                <a16:creationId xmlns:a16="http://schemas.microsoft.com/office/drawing/2014/main" id="{6F900DE7-8AA8-82C7-57A8-352905F8451B}"/>
              </a:ext>
            </a:extLst>
          </p:cNvPr>
          <p:cNvSpPr/>
          <p:nvPr/>
        </p:nvSpPr>
        <p:spPr>
          <a:xfrm>
            <a:off x="5818580" y="0"/>
            <a:ext cx="6373420" cy="53983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E1E0049-6630-E678-9926-226C21DAC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344" y="2473496"/>
            <a:ext cx="3168352" cy="1911007"/>
          </a:xfrm>
        </p:spPr>
        <p:txBody>
          <a:bodyPr/>
          <a:lstStyle/>
          <a:p>
            <a:r>
              <a:rPr lang="de-DE" sz="1800" b="1" dirty="0">
                <a:ln w="12700">
                  <a:noFill/>
                  <a:prstDash val="solid"/>
                </a:ln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Beispielgrundriss:</a:t>
            </a:r>
            <a:br>
              <a:rPr lang="de-DE" sz="1800" b="1" dirty="0">
                <a:ln w="12700">
                  <a:noFill/>
                  <a:prstDash val="solid"/>
                </a:ln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de-DE" sz="1800" b="1" dirty="0">
                <a:ln w="12700">
                  <a:noFill/>
                  <a:prstDash val="solid"/>
                </a:ln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2- u. 4-Zimmer Wohnung</a:t>
            </a:r>
            <a:br>
              <a:rPr lang="de-DE" sz="1800" b="1" dirty="0">
                <a:ln w="12700">
                  <a:noFill/>
                  <a:prstDash val="solid"/>
                </a:ln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br>
              <a:rPr lang="de-DE" sz="1800" dirty="0">
                <a:ln w="12700">
                  <a:noFill/>
                  <a:prstDash val="solid"/>
                </a:ln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en-PK" sz="1800" dirty="0">
              <a:solidFill>
                <a:srgbClr val="707174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51CDAE2-BE88-E6C0-17C9-59AF0D2CB8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15D62-0CEC-456B-8840-37D2118386F0}" type="slidenum">
              <a:rPr lang="de-AT" smtClean="0"/>
              <a:t>21</a:t>
            </a:fld>
            <a:endParaRPr lang="de-AT"/>
          </a:p>
        </p:txBody>
      </p:sp>
      <p:sp>
        <p:nvSpPr>
          <p:cNvPr id="16" name="Titel 10">
            <a:extLst>
              <a:ext uri="{FF2B5EF4-FFF2-40B4-BE49-F238E27FC236}">
                <a16:creationId xmlns:a16="http://schemas.microsoft.com/office/drawing/2014/main" id="{AC10ED34-2FBE-3CE6-120B-4329FEE289A0}"/>
              </a:ext>
            </a:extLst>
          </p:cNvPr>
          <p:cNvSpPr txBox="1">
            <a:spLocks/>
          </p:cNvSpPr>
          <p:nvPr/>
        </p:nvSpPr>
        <p:spPr>
          <a:xfrm>
            <a:off x="479376" y="299924"/>
            <a:ext cx="4032399" cy="11128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AT" sz="2800" dirty="0"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WOHNBEISPIEL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2FBE13A0-6586-4B5B-392E-DC7DA1581C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7808" y="25569"/>
            <a:ext cx="6998263" cy="5920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1227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5C412C5-289A-BF62-3324-27E2081797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15D62-0CEC-456B-8840-37D2118386F0}" type="slidenum">
              <a:rPr lang="de-AT" smtClean="0"/>
              <a:t>22</a:t>
            </a:fld>
            <a:endParaRPr lang="de-AT"/>
          </a:p>
        </p:txBody>
      </p:sp>
      <p:sp>
        <p:nvSpPr>
          <p:cNvPr id="10" name="Titel 10">
            <a:extLst>
              <a:ext uri="{FF2B5EF4-FFF2-40B4-BE49-F238E27FC236}">
                <a16:creationId xmlns:a16="http://schemas.microsoft.com/office/drawing/2014/main" id="{69E0FC02-D279-4C9A-8D69-DF4D15F8FFC1}"/>
              </a:ext>
            </a:extLst>
          </p:cNvPr>
          <p:cNvSpPr txBox="1">
            <a:spLocks/>
          </p:cNvSpPr>
          <p:nvPr/>
        </p:nvSpPr>
        <p:spPr>
          <a:xfrm>
            <a:off x="2495600" y="136002"/>
            <a:ext cx="6912768" cy="11128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AT" sz="2800" dirty="0"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FÖRDERUNGSVORAUSSETZUNGEN</a:t>
            </a:r>
          </a:p>
        </p:txBody>
      </p:sp>
      <p:pic>
        <p:nvPicPr>
          <p:cNvPr id="11" name="Picture 6">
            <a:extLst>
              <a:ext uri="{FF2B5EF4-FFF2-40B4-BE49-F238E27FC236}">
                <a16:creationId xmlns:a16="http://schemas.microsoft.com/office/drawing/2014/main" id="{23AD04B5-084A-4498-B4C4-84A065835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3198" y="1866124"/>
            <a:ext cx="468000" cy="468000"/>
          </a:xfrm>
          <a:prstGeom prst="rect">
            <a:avLst/>
          </a:prstGeom>
        </p:spPr>
      </p:pic>
      <p:sp>
        <p:nvSpPr>
          <p:cNvPr id="12" name="TextBox 29">
            <a:extLst>
              <a:ext uri="{FF2B5EF4-FFF2-40B4-BE49-F238E27FC236}">
                <a16:creationId xmlns:a16="http://schemas.microsoft.com/office/drawing/2014/main" id="{13117843-0E8C-41C5-ADFE-FE47241335EE}"/>
              </a:ext>
            </a:extLst>
          </p:cNvPr>
          <p:cNvSpPr txBox="1"/>
          <p:nvPr/>
        </p:nvSpPr>
        <p:spPr>
          <a:xfrm>
            <a:off x="1283266" y="1915458"/>
            <a:ext cx="42880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AT" dirty="0"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Dringender Wohnbedarf</a:t>
            </a:r>
          </a:p>
        </p:txBody>
      </p:sp>
      <p:pic>
        <p:nvPicPr>
          <p:cNvPr id="13" name="Picture 11">
            <a:extLst>
              <a:ext uri="{FF2B5EF4-FFF2-40B4-BE49-F238E27FC236}">
                <a16:creationId xmlns:a16="http://schemas.microsoft.com/office/drawing/2014/main" id="{C5489408-F88E-42AE-BDD9-9C35B5AD79C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0958" y="4365104"/>
            <a:ext cx="432000" cy="432000"/>
          </a:xfrm>
          <a:prstGeom prst="rect">
            <a:avLst/>
          </a:prstGeom>
        </p:spPr>
      </p:pic>
      <p:sp>
        <p:nvSpPr>
          <p:cNvPr id="15" name="TextBox 31">
            <a:extLst>
              <a:ext uri="{FF2B5EF4-FFF2-40B4-BE49-F238E27FC236}">
                <a16:creationId xmlns:a16="http://schemas.microsoft.com/office/drawing/2014/main" id="{94065117-B074-4CBD-B623-7E92EBF0EFC3}"/>
              </a:ext>
            </a:extLst>
          </p:cNvPr>
          <p:cNvSpPr txBox="1"/>
          <p:nvPr/>
        </p:nvSpPr>
        <p:spPr>
          <a:xfrm>
            <a:off x="1230582" y="4286913"/>
            <a:ext cx="43131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AT" dirty="0"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Aufgabe der Rechte an der bisherigen Wohnung/Eigentum</a:t>
            </a:r>
          </a:p>
        </p:txBody>
      </p:sp>
      <p:pic>
        <p:nvPicPr>
          <p:cNvPr id="17" name="Picture 8">
            <a:extLst>
              <a:ext uri="{FF2B5EF4-FFF2-40B4-BE49-F238E27FC236}">
                <a16:creationId xmlns:a16="http://schemas.microsoft.com/office/drawing/2014/main" id="{90CAFC17-8EB0-4EDB-B3D1-11A61D52DDE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84032" y="1898322"/>
            <a:ext cx="360000" cy="360000"/>
          </a:xfrm>
          <a:prstGeom prst="rect">
            <a:avLst/>
          </a:prstGeom>
        </p:spPr>
      </p:pic>
      <p:sp>
        <p:nvSpPr>
          <p:cNvPr id="18" name="TextBox 35">
            <a:extLst>
              <a:ext uri="{FF2B5EF4-FFF2-40B4-BE49-F238E27FC236}">
                <a16:creationId xmlns:a16="http://schemas.microsoft.com/office/drawing/2014/main" id="{15BC36BC-1F86-4D58-A22E-53BFEA7E91B8}"/>
              </a:ext>
            </a:extLst>
          </p:cNvPr>
          <p:cNvSpPr txBox="1"/>
          <p:nvPr/>
        </p:nvSpPr>
        <p:spPr>
          <a:xfrm>
            <a:off x="6996100" y="1888990"/>
            <a:ext cx="48245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AT" dirty="0"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Hauptwohnsitz muss begründet werden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A0C10470-8D58-4C91-B333-5FDEE213DAF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48032" y="3040950"/>
            <a:ext cx="432000" cy="432000"/>
          </a:xfrm>
          <a:prstGeom prst="rect">
            <a:avLst/>
          </a:prstGeom>
        </p:spPr>
      </p:pic>
      <p:sp>
        <p:nvSpPr>
          <p:cNvPr id="20" name="TextBox 37">
            <a:extLst>
              <a:ext uri="{FF2B5EF4-FFF2-40B4-BE49-F238E27FC236}">
                <a16:creationId xmlns:a16="http://schemas.microsoft.com/office/drawing/2014/main" id="{2E364AFF-2B2E-46BC-8CC3-9A78B7ADC591}"/>
              </a:ext>
            </a:extLst>
          </p:cNvPr>
          <p:cNvSpPr txBox="1"/>
          <p:nvPr/>
        </p:nvSpPr>
        <p:spPr>
          <a:xfrm>
            <a:off x="7104112" y="2928286"/>
            <a:ext cx="43058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AT" dirty="0"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Einkommensobergrenzen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6A78E74D-5376-47B4-A064-D8B2F46ECC9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73616" y="4255578"/>
            <a:ext cx="432000" cy="432000"/>
          </a:xfrm>
          <a:prstGeom prst="rect">
            <a:avLst/>
          </a:prstGeom>
        </p:spPr>
      </p:pic>
      <p:sp>
        <p:nvSpPr>
          <p:cNvPr id="22" name="TextBox 39">
            <a:extLst>
              <a:ext uri="{FF2B5EF4-FFF2-40B4-BE49-F238E27FC236}">
                <a16:creationId xmlns:a16="http://schemas.microsoft.com/office/drawing/2014/main" id="{150C6DEF-0ACE-4D8F-AEBC-8FB0462D4E1E}"/>
              </a:ext>
            </a:extLst>
          </p:cNvPr>
          <p:cNvSpPr txBox="1"/>
          <p:nvPr/>
        </p:nvSpPr>
        <p:spPr>
          <a:xfrm>
            <a:off x="7104112" y="4299534"/>
            <a:ext cx="42807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AT" dirty="0"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Beschränkung der Nutzflächen bei Miete </a:t>
            </a:r>
          </a:p>
        </p:txBody>
      </p:sp>
      <p:sp>
        <p:nvSpPr>
          <p:cNvPr id="23" name="TextBox 29">
            <a:extLst>
              <a:ext uri="{FF2B5EF4-FFF2-40B4-BE49-F238E27FC236}">
                <a16:creationId xmlns:a16="http://schemas.microsoft.com/office/drawing/2014/main" id="{A3461E5D-A588-46BE-9060-72BBC2784EB0}"/>
              </a:ext>
            </a:extLst>
          </p:cNvPr>
          <p:cNvSpPr txBox="1"/>
          <p:nvPr/>
        </p:nvSpPr>
        <p:spPr>
          <a:xfrm>
            <a:off x="1283266" y="3036007"/>
            <a:ext cx="42880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AT" dirty="0"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Volljährigkeit/Begünstigte Person 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4225BFD6-F39F-4013-946C-FC3C3A3ACE8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0903" y="2928286"/>
            <a:ext cx="468000" cy="503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995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5C412C5-289A-BF62-3324-27E2081797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15D62-0CEC-456B-8840-37D2118386F0}" type="slidenum">
              <a:rPr lang="de-AT" smtClean="0"/>
              <a:t>23</a:t>
            </a:fld>
            <a:endParaRPr lang="de-AT"/>
          </a:p>
        </p:txBody>
      </p:sp>
      <p:sp>
        <p:nvSpPr>
          <p:cNvPr id="16" name="Titel 10">
            <a:extLst>
              <a:ext uri="{FF2B5EF4-FFF2-40B4-BE49-F238E27FC236}">
                <a16:creationId xmlns:a16="http://schemas.microsoft.com/office/drawing/2014/main" id="{D793265E-4EDE-4877-BAE0-C559E5A50CE7}"/>
              </a:ext>
            </a:extLst>
          </p:cNvPr>
          <p:cNvSpPr txBox="1">
            <a:spLocks/>
          </p:cNvSpPr>
          <p:nvPr/>
        </p:nvSpPr>
        <p:spPr>
          <a:xfrm>
            <a:off x="479376" y="299924"/>
            <a:ext cx="4968552" cy="12357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AT" sz="3300" dirty="0"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Begriffsbestimmungen und Beschränkung der Nutzfläche</a:t>
            </a:r>
          </a:p>
          <a:p>
            <a:r>
              <a:rPr lang="de-AT" sz="1900" dirty="0"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(Miete)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B80CB11A-6D6F-48D6-80EB-A631FF3AAFF9}"/>
              </a:ext>
            </a:extLst>
          </p:cNvPr>
          <p:cNvSpPr txBox="1"/>
          <p:nvPr/>
        </p:nvSpPr>
        <p:spPr>
          <a:xfrm>
            <a:off x="551384" y="2636912"/>
            <a:ext cx="36724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AT" dirty="0"/>
          </a:p>
          <a:p>
            <a:endParaRPr lang="de-AT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F033D158-6F44-49D2-9EF9-B4E8FCF695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068" y="1977612"/>
            <a:ext cx="4000500" cy="990600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8D5203A2-F791-45A7-BB39-9313DF1492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220" y="2960077"/>
            <a:ext cx="4048125" cy="2362200"/>
          </a:xfrm>
          <a:prstGeom prst="rect">
            <a:avLst/>
          </a:prstGeom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76115B3F-AF7A-4354-9140-18C33160D3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7841" y="346149"/>
            <a:ext cx="4191000" cy="4581525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742A7EB6-12B6-C4A3-441B-F954F98B83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37271" y="5007908"/>
            <a:ext cx="4334480" cy="628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1365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elle 6"/>
          <p:cNvGraphicFramePr>
            <a:graphicFrameLocks noGrp="1"/>
          </p:cNvGraphicFramePr>
          <p:nvPr/>
        </p:nvGraphicFramePr>
        <p:xfrm>
          <a:off x="1064396" y="1484785"/>
          <a:ext cx="9631159" cy="4248471"/>
        </p:xfrm>
        <a:graphic>
          <a:graphicData uri="http://schemas.openxmlformats.org/drawingml/2006/table">
            <a:tbl>
              <a:tblPr firstRow="1" bandRow="1"/>
              <a:tblGrid>
                <a:gridCol w="44644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666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22680">
                <a:tc>
                  <a:txBody>
                    <a:bodyPr/>
                    <a:lstStyle/>
                    <a:p>
                      <a:r>
                        <a:rPr lang="de-AT" sz="1800" b="1" dirty="0">
                          <a:solidFill>
                            <a:srgbClr val="707174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ZUM EINKOMMEN ZÄHLEN: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AT" sz="1800" b="1" dirty="0">
                          <a:solidFill>
                            <a:srgbClr val="707174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NICHT ZUM EINKOMMEN ZÄHLEN: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92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AT" sz="1800" dirty="0">
                          <a:solidFill>
                            <a:srgbClr val="707174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Erwerbseinkommen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de-AT" sz="1800" dirty="0">
                          <a:solidFill>
                            <a:srgbClr val="707174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Sozialhilfeleistungen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794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AT" sz="1800" dirty="0">
                          <a:solidFill>
                            <a:srgbClr val="707174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Pensionen und Renten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de-AT" sz="1800" dirty="0">
                          <a:solidFill>
                            <a:srgbClr val="707174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Pflegegeld nach dem Bundes- oder Landespflegegesetz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556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AT" sz="1800" dirty="0">
                          <a:solidFill>
                            <a:srgbClr val="707174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Notstandshilfe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de-AT" sz="1800" dirty="0">
                          <a:solidFill>
                            <a:srgbClr val="707174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Heilungskosten, Schmerzensgeld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635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AT" sz="1800" dirty="0">
                          <a:solidFill>
                            <a:srgbClr val="707174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Alimentations- und Unterhaltsbezüge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de-AT" sz="1800" kern="1200" dirty="0">
                          <a:solidFill>
                            <a:srgbClr val="707174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Familienbeihilfe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993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AT" sz="1800" dirty="0">
                          <a:solidFill>
                            <a:srgbClr val="707174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Weihnachts- und Urlaubsgelder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de-AT" sz="1800" dirty="0">
                          <a:solidFill>
                            <a:srgbClr val="707174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Einkünfte aus Ferialbeschäftigung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914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AT" sz="1800" dirty="0">
                          <a:solidFill>
                            <a:srgbClr val="707174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Arbeitslosengeld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de-AT" sz="1800" dirty="0">
                        <a:solidFill>
                          <a:srgbClr val="707174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06739682"/>
                  </a:ext>
                </a:extLst>
              </a:tr>
              <a:tr h="50760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AT" sz="1800" dirty="0">
                          <a:solidFill>
                            <a:srgbClr val="707174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Kinderbetreuungsgeld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de-AT" sz="1800" dirty="0">
                        <a:solidFill>
                          <a:srgbClr val="707174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46297861"/>
                  </a:ext>
                </a:extLst>
              </a:tr>
            </a:tbl>
          </a:graphicData>
        </a:graphic>
      </p:graphicFrame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64F7D8F-C987-CD9E-2269-1A761D2B39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15D62-0CEC-456B-8840-37D2118386F0}" type="slidenum">
              <a:rPr lang="de-AT" smtClean="0"/>
              <a:t>24</a:t>
            </a:fld>
            <a:endParaRPr lang="de-AT"/>
          </a:p>
        </p:txBody>
      </p:sp>
      <p:sp>
        <p:nvSpPr>
          <p:cNvPr id="30" name="Titel 10">
            <a:extLst>
              <a:ext uri="{FF2B5EF4-FFF2-40B4-BE49-F238E27FC236}">
                <a16:creationId xmlns:a16="http://schemas.microsoft.com/office/drawing/2014/main" id="{ED4EF9FD-AD39-4681-BE91-014A0E3BD7AC}"/>
              </a:ext>
            </a:extLst>
          </p:cNvPr>
          <p:cNvSpPr txBox="1">
            <a:spLocks/>
          </p:cNvSpPr>
          <p:nvPr/>
        </p:nvSpPr>
        <p:spPr>
          <a:xfrm>
            <a:off x="479376" y="299924"/>
            <a:ext cx="5400600" cy="11128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AT" sz="2800" dirty="0"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EINKOMMENSBERECHNUNG</a:t>
            </a:r>
          </a:p>
        </p:txBody>
      </p:sp>
    </p:spTree>
    <p:extLst>
      <p:ext uri="{BB962C8B-B14F-4D97-AF65-F5344CB8AC3E}">
        <p14:creationId xmlns:p14="http://schemas.microsoft.com/office/powerpoint/2010/main" val="965731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5C412C5-289A-BF62-3324-27E2081797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15D62-0CEC-456B-8840-37D2118386F0}" type="slidenum">
              <a:rPr lang="de-AT" smtClean="0"/>
              <a:t>25</a:t>
            </a:fld>
            <a:endParaRPr lang="de-AT"/>
          </a:p>
        </p:txBody>
      </p:sp>
      <p:sp>
        <p:nvSpPr>
          <p:cNvPr id="16" name="Titel 10">
            <a:extLst>
              <a:ext uri="{FF2B5EF4-FFF2-40B4-BE49-F238E27FC236}">
                <a16:creationId xmlns:a16="http://schemas.microsoft.com/office/drawing/2014/main" id="{D793265E-4EDE-4877-BAE0-C559E5A50CE7}"/>
              </a:ext>
            </a:extLst>
          </p:cNvPr>
          <p:cNvSpPr txBox="1">
            <a:spLocks/>
          </p:cNvSpPr>
          <p:nvPr/>
        </p:nvSpPr>
        <p:spPr>
          <a:xfrm>
            <a:off x="479376" y="299924"/>
            <a:ext cx="4968552" cy="11128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de-AT" sz="1900" dirty="0">
              <a:solidFill>
                <a:srgbClr val="707174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5771A85A-D04E-46CC-91A5-77C9DFB299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0800000" flipV="1">
            <a:off x="463861" y="299924"/>
            <a:ext cx="4032449" cy="53672"/>
          </a:xfrm>
        </p:spPr>
        <p:txBody>
          <a:bodyPr>
            <a:normAutofit fontScale="90000"/>
          </a:bodyPr>
          <a:lstStyle/>
          <a:p>
            <a:br>
              <a:rPr lang="de-AT" sz="3100" dirty="0"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br>
              <a:rPr lang="de-AT" sz="3100" dirty="0"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de-AT" sz="3100" dirty="0"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Einkommensgrenzen </a:t>
            </a:r>
            <a:br>
              <a:rPr lang="de-AT" sz="3600" dirty="0"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de-AT" sz="2700" dirty="0"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(Miete) 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38E8E23F-87A2-4767-9D2E-6975A60C7B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0016" y="922434"/>
            <a:ext cx="4718791" cy="3570977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C21DC63F-AEA9-43F1-8BA6-43C051F183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850" y="3573016"/>
            <a:ext cx="5772150" cy="1991866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7F0AFF88-5B1E-C7A7-B0BC-346896B95D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6344" y="1474276"/>
            <a:ext cx="4709527" cy="1628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2148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64F7D8F-C987-CD9E-2269-1A761D2B39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15D62-0CEC-456B-8840-37D2118386F0}" type="slidenum">
              <a:rPr lang="de-AT" smtClean="0"/>
              <a:t>26</a:t>
            </a:fld>
            <a:endParaRPr lang="de-AT"/>
          </a:p>
        </p:txBody>
      </p:sp>
      <p:sp>
        <p:nvSpPr>
          <p:cNvPr id="30" name="Titel 10">
            <a:extLst>
              <a:ext uri="{FF2B5EF4-FFF2-40B4-BE49-F238E27FC236}">
                <a16:creationId xmlns:a16="http://schemas.microsoft.com/office/drawing/2014/main" id="{ED4EF9FD-AD39-4681-BE91-014A0E3BD7AC}"/>
              </a:ext>
            </a:extLst>
          </p:cNvPr>
          <p:cNvSpPr txBox="1">
            <a:spLocks/>
          </p:cNvSpPr>
          <p:nvPr/>
        </p:nvSpPr>
        <p:spPr>
          <a:xfrm>
            <a:off x="1251784" y="587955"/>
            <a:ext cx="5400600" cy="11128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AT" sz="2800" dirty="0"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Vorläufige Mietenkalkulation</a:t>
            </a:r>
          </a:p>
        </p:txBody>
      </p:sp>
      <p:graphicFrame>
        <p:nvGraphicFramePr>
          <p:cNvPr id="8" name="Tabelle 4">
            <a:extLst>
              <a:ext uri="{FF2B5EF4-FFF2-40B4-BE49-F238E27FC236}">
                <a16:creationId xmlns:a16="http://schemas.microsoft.com/office/drawing/2014/main" id="{41E56F85-847F-4C58-81C4-1A1F25D0C2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8040450"/>
              </p:ext>
            </p:extLst>
          </p:nvPr>
        </p:nvGraphicFramePr>
        <p:xfrm>
          <a:off x="1257564" y="1484784"/>
          <a:ext cx="9332911" cy="25953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640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162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41630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66374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AT" sz="1800" b="1" kern="1200" dirty="0">
                          <a:solidFill>
                            <a:srgbClr val="707174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BEISPIEL EINER ANFANGSMIETE IM 1. JAHR (SCHÄTZKOSTEN), Stand 9/2026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AT" sz="16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de-AT" sz="16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de-AT" sz="16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de-AT" sz="16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4202371"/>
                  </a:ext>
                </a:extLst>
              </a:tr>
              <a:tr h="483283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de-AT" sz="400" b="0" kern="1200" dirty="0">
                        <a:solidFill>
                          <a:schemeClr val="bg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0" algn="l" defTabSz="914400" rtl="0" eaLnBrk="1" latinLnBrk="0" hangingPunct="1"/>
                      <a:r>
                        <a:rPr lang="de-AT" sz="1600" b="0" kern="1200" dirty="0">
                          <a:solidFill>
                            <a:schemeClr val="bg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Wohngröße</a:t>
                      </a: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AT" sz="1600" b="0" dirty="0">
                          <a:solidFill>
                            <a:schemeClr val="bg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Kaltmiete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AT" sz="1600" b="0" dirty="0">
                          <a:solidFill>
                            <a:schemeClr val="bg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Nebenkosten*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AT" sz="1600" b="0" dirty="0">
                          <a:solidFill>
                            <a:schemeClr val="bg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UST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AT" sz="1600" b="0" dirty="0">
                          <a:solidFill>
                            <a:schemeClr val="bg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ges. monatl.</a:t>
                      </a:r>
                      <a:r>
                        <a:rPr lang="de-AT" sz="1600" b="0" baseline="0" dirty="0">
                          <a:solidFill>
                            <a:schemeClr val="bg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Kosten</a:t>
                      </a:r>
                      <a:endParaRPr lang="de-AT" sz="1600" b="0" dirty="0">
                        <a:solidFill>
                          <a:schemeClr val="bg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3283">
                <a:tc>
                  <a:txBody>
                    <a:bodyPr/>
                    <a:lstStyle/>
                    <a:p>
                      <a:r>
                        <a:rPr lang="de-AT" sz="1600" b="0" dirty="0">
                          <a:solidFill>
                            <a:srgbClr val="707174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 Zimmer (50</a:t>
                      </a:r>
                      <a:r>
                        <a:rPr lang="de-AT" sz="1600" b="0" baseline="0" dirty="0">
                          <a:solidFill>
                            <a:srgbClr val="707174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de-AT" sz="1600" b="0" dirty="0">
                          <a:solidFill>
                            <a:srgbClr val="707174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m²)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AT" sz="1600" b="0" dirty="0">
                          <a:solidFill>
                            <a:srgbClr val="707174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€ 432,48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AT" sz="1600" b="0" dirty="0">
                          <a:solidFill>
                            <a:srgbClr val="707174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€ 196,00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AT" sz="1600" b="0" dirty="0">
                          <a:solidFill>
                            <a:srgbClr val="707174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€ 69,85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AT" sz="1600" b="0" dirty="0">
                          <a:solidFill>
                            <a:srgbClr val="707174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€ 698,33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3283">
                <a:tc>
                  <a:txBody>
                    <a:bodyPr/>
                    <a:lstStyle/>
                    <a:p>
                      <a:r>
                        <a:rPr lang="de-AT" sz="1600" b="0" dirty="0">
                          <a:solidFill>
                            <a:srgbClr val="707174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 Zimmer (65</a:t>
                      </a:r>
                      <a:r>
                        <a:rPr lang="de-AT" sz="1600" b="0" baseline="0" dirty="0">
                          <a:solidFill>
                            <a:srgbClr val="707174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de-AT" sz="1600" b="0" dirty="0">
                          <a:solidFill>
                            <a:srgbClr val="707174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m²)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AT" sz="1600" b="0" dirty="0">
                          <a:solidFill>
                            <a:srgbClr val="707174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€ 546,92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AT" sz="1600" b="0" dirty="0">
                          <a:solidFill>
                            <a:srgbClr val="707174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€ 248,50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AT" sz="1600" b="0" dirty="0">
                          <a:solidFill>
                            <a:srgbClr val="707174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€ 86,54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AT" sz="1600" b="0" dirty="0">
                          <a:solidFill>
                            <a:srgbClr val="707174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€ 881,97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328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AT" sz="1600" b="0" dirty="0">
                          <a:solidFill>
                            <a:srgbClr val="707174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 Zimmer (85</a:t>
                      </a:r>
                      <a:r>
                        <a:rPr lang="de-AT" sz="1600" b="0" baseline="0" dirty="0">
                          <a:solidFill>
                            <a:srgbClr val="707174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de-AT" sz="1600" b="0" dirty="0">
                          <a:solidFill>
                            <a:srgbClr val="707174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m²)</a:t>
                      </a:r>
                    </a:p>
                    <a:p>
                      <a:endParaRPr lang="de-AT" sz="1600" b="0" dirty="0">
                        <a:solidFill>
                          <a:srgbClr val="707174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AT" sz="1600" b="0" dirty="0">
                          <a:solidFill>
                            <a:srgbClr val="707174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€ 699,52</a:t>
                      </a:r>
                    </a:p>
                    <a:p>
                      <a:endParaRPr lang="de-AT" sz="1600" b="0" dirty="0">
                        <a:solidFill>
                          <a:srgbClr val="707174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AT" sz="1600" b="0" dirty="0">
                          <a:solidFill>
                            <a:srgbClr val="707174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€ 318,50</a:t>
                      </a:r>
                    </a:p>
                    <a:p>
                      <a:endParaRPr lang="de-AT" sz="1600" b="0" dirty="0">
                        <a:solidFill>
                          <a:srgbClr val="707174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AT" sz="1600" b="0" dirty="0">
                          <a:solidFill>
                            <a:srgbClr val="707174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€ 108,80</a:t>
                      </a:r>
                    </a:p>
                    <a:p>
                      <a:endParaRPr lang="de-AT" sz="1600" b="0" dirty="0">
                        <a:solidFill>
                          <a:srgbClr val="707174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AT" sz="1600" b="0" dirty="0">
                          <a:solidFill>
                            <a:srgbClr val="707174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€ 1.126,82</a:t>
                      </a:r>
                    </a:p>
                    <a:p>
                      <a:endParaRPr lang="de-AT" sz="1600" b="0" dirty="0">
                        <a:solidFill>
                          <a:srgbClr val="707174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21910182"/>
                  </a:ext>
                </a:extLst>
              </a:tr>
            </a:tbl>
          </a:graphicData>
        </a:graphic>
      </p:graphicFrame>
      <p:sp>
        <p:nvSpPr>
          <p:cNvPr id="9" name="Textfeld 8">
            <a:extLst>
              <a:ext uri="{FF2B5EF4-FFF2-40B4-BE49-F238E27FC236}">
                <a16:creationId xmlns:a16="http://schemas.microsoft.com/office/drawing/2014/main" id="{54050145-7361-4B11-BD1E-8C66AFBDCB3F}"/>
              </a:ext>
            </a:extLst>
          </p:cNvPr>
          <p:cNvSpPr txBox="1"/>
          <p:nvPr/>
        </p:nvSpPr>
        <p:spPr>
          <a:xfrm>
            <a:off x="1251784" y="4293096"/>
            <a:ext cx="851662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400" dirty="0"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Miete aus den Baukosten erhöht sich p.a. um 2,5% (lt. Zusicherung des Landes Salzburg)</a:t>
            </a:r>
          </a:p>
          <a:p>
            <a:r>
              <a:rPr lang="de-AT" sz="1400" dirty="0"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Wohnbeihilfe möglich </a:t>
            </a:r>
          </a:p>
          <a:p>
            <a:r>
              <a:rPr lang="de-AT" sz="1400" dirty="0"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Kaution vor Bezug: 3 Bruttomonatsmieten</a:t>
            </a:r>
            <a:br>
              <a:rPr lang="de-AT" sz="1400" dirty="0"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de-AT" sz="1100" dirty="0"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in den Nebenkosten sind Betriebs-, Heiz-, Verwaltungs- und Instandhaltungskosten enthalten</a:t>
            </a:r>
          </a:p>
          <a:p>
            <a:endParaRPr lang="de-AT" sz="1100" dirty="0">
              <a:solidFill>
                <a:srgbClr val="707174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de-AT" sz="1600" dirty="0"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Beim betreuten Wohnen – zzgl. Betreuungsentgelt für Caritas von </a:t>
            </a:r>
            <a:r>
              <a:rPr lang="de-AT" sz="1600" b="1" dirty="0"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58,-- Euro pro Monat</a:t>
            </a:r>
          </a:p>
        </p:txBody>
      </p:sp>
    </p:spTree>
    <p:extLst>
      <p:ext uri="{BB962C8B-B14F-4D97-AF65-F5344CB8AC3E}">
        <p14:creationId xmlns:p14="http://schemas.microsoft.com/office/powerpoint/2010/main" val="3981244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64F7D8F-C987-CD9E-2269-1A761D2B39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15D62-0CEC-456B-8840-37D2118386F0}" type="slidenum">
              <a:rPr lang="de-AT" smtClean="0"/>
              <a:t>27</a:t>
            </a:fld>
            <a:endParaRPr lang="de-AT"/>
          </a:p>
        </p:txBody>
      </p:sp>
      <p:sp>
        <p:nvSpPr>
          <p:cNvPr id="30" name="Titel 10">
            <a:extLst>
              <a:ext uri="{FF2B5EF4-FFF2-40B4-BE49-F238E27FC236}">
                <a16:creationId xmlns:a16="http://schemas.microsoft.com/office/drawing/2014/main" id="{ED4EF9FD-AD39-4681-BE91-014A0E3BD7AC}"/>
              </a:ext>
            </a:extLst>
          </p:cNvPr>
          <p:cNvSpPr txBox="1">
            <a:spLocks/>
          </p:cNvSpPr>
          <p:nvPr/>
        </p:nvSpPr>
        <p:spPr>
          <a:xfrm>
            <a:off x="916153" y="260648"/>
            <a:ext cx="5400600" cy="11128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AT" sz="2800" dirty="0"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WOHNBEIHILFE</a:t>
            </a:r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FCB05094-C36E-4C3C-896D-FA2E1CE43DD0}"/>
              </a:ext>
            </a:extLst>
          </p:cNvPr>
          <p:cNvSpPr/>
          <p:nvPr/>
        </p:nvSpPr>
        <p:spPr>
          <a:xfrm>
            <a:off x="916153" y="1185353"/>
            <a:ext cx="10212225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1" indent="-285750">
              <a:buBlip>
                <a:blip r:embed="rId2"/>
              </a:buBlip>
            </a:pPr>
            <a:r>
              <a:rPr lang="de-AT" sz="1600" dirty="0"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MieterInnen mit geringen Einkommen/geringer Pension</a:t>
            </a:r>
          </a:p>
          <a:p>
            <a:pPr marL="285750" indent="-285750">
              <a:buBlip>
                <a:blip r:embed="rId2"/>
              </a:buBlip>
            </a:pPr>
            <a:endParaRPr lang="de-AT" sz="1600" dirty="0">
              <a:solidFill>
                <a:srgbClr val="707174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Blip>
                <a:blip r:embed="rId2"/>
              </a:buBlip>
            </a:pPr>
            <a:r>
              <a:rPr lang="de-AT" sz="1600" dirty="0"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nicht rückzahlbarer Zuschuss vom Land Salzburg</a:t>
            </a:r>
          </a:p>
          <a:p>
            <a:pPr marL="285750" indent="-285750">
              <a:buBlip>
                <a:blip r:embed="rId2"/>
              </a:buBlip>
            </a:pPr>
            <a:endParaRPr lang="de-AT" sz="1600" dirty="0">
              <a:solidFill>
                <a:srgbClr val="707174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Blip>
                <a:blip r:embed="rId2"/>
              </a:buBlip>
            </a:pPr>
            <a:r>
              <a:rPr lang="de-AT" sz="1600" dirty="0"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die Wohnbeihilfe wird höchstens für die Dauer eines Jahres gewährt und wird senkend auf die vorgeschriebene Miete angerechnet</a:t>
            </a:r>
          </a:p>
          <a:p>
            <a:pPr marL="285750" indent="-285750">
              <a:buBlip>
                <a:blip r:embed="rId2"/>
              </a:buBlip>
            </a:pPr>
            <a:endParaRPr lang="de-AT" sz="1600" dirty="0">
              <a:solidFill>
                <a:srgbClr val="707174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Blip>
                <a:blip r:embed="rId2"/>
              </a:buBlip>
            </a:pPr>
            <a:r>
              <a:rPr lang="de-AT" sz="1600" dirty="0"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keine Wohnbeihilfe für Betreuungsentgelt, Betriebs- und Verwaltungskosten, Heiz- und Warmwasserkosten, Steuern, etc. </a:t>
            </a:r>
          </a:p>
          <a:p>
            <a:pPr marL="342900" indent="-342900">
              <a:buFont typeface="Symbol" panose="05050102010706020507" pitchFamily="18" charset="2"/>
              <a:buChar char="-"/>
            </a:pPr>
            <a:endParaRPr lang="de-AT" dirty="0">
              <a:solidFill>
                <a:srgbClr val="707174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3" name="Tabelle 4">
            <a:extLst>
              <a:ext uri="{FF2B5EF4-FFF2-40B4-BE49-F238E27FC236}">
                <a16:creationId xmlns:a16="http://schemas.microsoft.com/office/drawing/2014/main" id="{FF7F7A07-3EFD-105A-AC97-F1386439AF8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5322173"/>
              </p:ext>
            </p:extLst>
          </p:nvPr>
        </p:nvGraphicFramePr>
        <p:xfrm>
          <a:off x="1063622" y="3573016"/>
          <a:ext cx="9649072" cy="22171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649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37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0931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6851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6259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32048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AT" sz="1800" b="1" kern="1200" dirty="0">
                          <a:solidFill>
                            <a:srgbClr val="707174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eventuell mögliche Wohnbeihilfe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AT" sz="16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de-AT" sz="16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de-AT" sz="16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de-AT" sz="16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4202371"/>
                  </a:ext>
                </a:extLst>
              </a:tr>
              <a:tr h="483283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de-AT" sz="400" b="0" kern="1200" dirty="0">
                        <a:solidFill>
                          <a:schemeClr val="bg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0" algn="l" defTabSz="914400" rtl="0" eaLnBrk="1" latinLnBrk="0" hangingPunct="1"/>
                      <a:r>
                        <a:rPr lang="de-AT" sz="1600" b="0" kern="1200" dirty="0">
                          <a:solidFill>
                            <a:schemeClr val="bg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Wohngröße</a:t>
                      </a: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AT" sz="1600" b="0" dirty="0">
                          <a:solidFill>
                            <a:schemeClr val="bg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Personen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AT" sz="1600" b="0" dirty="0">
                          <a:solidFill>
                            <a:schemeClr val="bg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Haushaltseinkommen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AT" sz="1600" b="0" dirty="0">
                          <a:solidFill>
                            <a:schemeClr val="bg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Zumutbarkeit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AT" sz="1600" b="0" dirty="0">
                          <a:solidFill>
                            <a:schemeClr val="bg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Wohnbeihilfe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8805">
                <a:tc>
                  <a:txBody>
                    <a:bodyPr/>
                    <a:lstStyle/>
                    <a:p>
                      <a:r>
                        <a:rPr lang="de-AT" sz="1600" b="0" dirty="0">
                          <a:solidFill>
                            <a:srgbClr val="707174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 Zimmer (50</a:t>
                      </a:r>
                      <a:r>
                        <a:rPr lang="de-AT" sz="1600" b="0" baseline="0" dirty="0">
                          <a:solidFill>
                            <a:srgbClr val="707174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de-AT" sz="1600" b="0" dirty="0">
                          <a:solidFill>
                            <a:srgbClr val="707174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m²)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AT" sz="1600" b="0" dirty="0">
                          <a:solidFill>
                            <a:srgbClr val="707174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 Person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AT" sz="1600" b="0" dirty="0">
                          <a:solidFill>
                            <a:srgbClr val="707174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€ 1.500,-- 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AT" sz="1600" b="0" dirty="0">
                          <a:solidFill>
                            <a:srgbClr val="707174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€ 258,45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AT" sz="1600" b="0" dirty="0">
                          <a:solidFill>
                            <a:srgbClr val="707174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€ 174,03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3283">
                <a:tc>
                  <a:txBody>
                    <a:bodyPr/>
                    <a:lstStyle/>
                    <a:p>
                      <a:r>
                        <a:rPr lang="de-AT" sz="1600" b="0" dirty="0">
                          <a:solidFill>
                            <a:srgbClr val="707174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 Zimmer (65</a:t>
                      </a:r>
                      <a:r>
                        <a:rPr lang="de-AT" sz="1600" b="0" baseline="0" dirty="0">
                          <a:solidFill>
                            <a:srgbClr val="707174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de-AT" sz="1600" b="0" dirty="0">
                          <a:solidFill>
                            <a:srgbClr val="707174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m²)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DE" sz="1600" b="0" dirty="0">
                          <a:solidFill>
                            <a:srgbClr val="707174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</a:t>
                      </a:r>
                      <a:r>
                        <a:rPr lang="de-AT" sz="1600" b="0" dirty="0">
                          <a:solidFill>
                            <a:srgbClr val="707174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Personen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AT" sz="1600" b="0" dirty="0">
                          <a:solidFill>
                            <a:srgbClr val="707174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€ 2.136,--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AT" sz="1600" b="0" dirty="0">
                          <a:solidFill>
                            <a:srgbClr val="707174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€ 416,52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AT" sz="1600" b="0" dirty="0">
                          <a:solidFill>
                            <a:srgbClr val="707174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€ 130,40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3283">
                <a:tc>
                  <a:txBody>
                    <a:bodyPr/>
                    <a:lstStyle/>
                    <a:p>
                      <a:r>
                        <a:rPr lang="de-AT" sz="1600" b="0" dirty="0">
                          <a:solidFill>
                            <a:srgbClr val="707174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 Zimmer (85</a:t>
                      </a:r>
                      <a:r>
                        <a:rPr lang="de-AT" sz="1600" b="0" baseline="0" dirty="0">
                          <a:solidFill>
                            <a:srgbClr val="707174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de-AT" sz="1600" b="0" dirty="0">
                          <a:solidFill>
                            <a:srgbClr val="707174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m²)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AT" sz="1600" b="0" dirty="0">
                          <a:solidFill>
                            <a:srgbClr val="707174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 Personen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AT" sz="1600" b="0" dirty="0">
                          <a:solidFill>
                            <a:srgbClr val="707174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€ 2.595,--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AT" sz="1600" b="0" dirty="0">
                          <a:solidFill>
                            <a:srgbClr val="707174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€ 564,41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AT" sz="1600" b="0" dirty="0">
                          <a:solidFill>
                            <a:srgbClr val="707174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€ 135,11 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95095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8043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5BF2180E-EB2E-0460-FBEE-785CAED31C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15D62-0CEC-456B-8840-37D2118386F0}" type="slidenum">
              <a:rPr lang="de-AT" smtClean="0"/>
              <a:t>28</a:t>
            </a:fld>
            <a:endParaRPr lang="de-AT" dirty="0"/>
          </a:p>
        </p:txBody>
      </p:sp>
      <p:sp>
        <p:nvSpPr>
          <p:cNvPr id="4" name="Titel 10">
            <a:extLst>
              <a:ext uri="{FF2B5EF4-FFF2-40B4-BE49-F238E27FC236}">
                <a16:creationId xmlns:a16="http://schemas.microsoft.com/office/drawing/2014/main" id="{EF945182-90BB-A71D-C359-EB56D980ACA8}"/>
              </a:ext>
            </a:extLst>
          </p:cNvPr>
          <p:cNvSpPr txBox="1">
            <a:spLocks/>
          </p:cNvSpPr>
          <p:nvPr/>
        </p:nvSpPr>
        <p:spPr>
          <a:xfrm>
            <a:off x="479376" y="299924"/>
            <a:ext cx="4032399" cy="11128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AT" sz="2800" dirty="0"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Datenblatt 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CD5E9619-14AD-E1EF-16E5-744925D2B1BB}"/>
              </a:ext>
            </a:extLst>
          </p:cNvPr>
          <p:cNvSpPr txBox="1"/>
          <p:nvPr/>
        </p:nvSpPr>
        <p:spPr>
          <a:xfrm>
            <a:off x="513000" y="2564904"/>
            <a:ext cx="504051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Blip>
                <a:blip r:embed="rId3"/>
              </a:buBlip>
            </a:pPr>
            <a:r>
              <a:rPr lang="de-AT" sz="1600" dirty="0"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Bitte ausfüllen</a:t>
            </a:r>
          </a:p>
          <a:p>
            <a:endParaRPr lang="de-AT" sz="1600" dirty="0">
              <a:solidFill>
                <a:srgbClr val="707174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Blip>
                <a:blip r:embed="rId3"/>
              </a:buBlip>
            </a:pPr>
            <a:r>
              <a:rPr lang="de-AT" sz="1600" dirty="0"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beidseitige </a:t>
            </a:r>
            <a:br>
              <a:rPr lang="de-AT" sz="1600" dirty="0"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de-AT" sz="1600" dirty="0"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Unterschrift </a:t>
            </a:r>
            <a:br>
              <a:rPr lang="de-AT" sz="1600" dirty="0"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de-AT" sz="1600" dirty="0"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erforderlich </a:t>
            </a:r>
          </a:p>
          <a:p>
            <a:pPr marL="285750" indent="-285750">
              <a:buBlip>
                <a:blip r:embed="rId3"/>
              </a:buBlip>
            </a:pPr>
            <a:endParaRPr lang="de-AT" sz="1600" dirty="0">
              <a:solidFill>
                <a:srgbClr val="707174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Blip>
                <a:blip r:embed="rId3"/>
              </a:buBlip>
            </a:pPr>
            <a:r>
              <a:rPr lang="de-AT" sz="1600" dirty="0"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persönliche Abgabe </a:t>
            </a:r>
            <a:br>
              <a:rPr lang="de-AT" sz="1600" dirty="0"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de-AT" sz="1600" dirty="0"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bei der Gemeinde</a:t>
            </a:r>
            <a:br>
              <a:rPr lang="de-AT" sz="1600" dirty="0"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de-AT" sz="1600" dirty="0"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oder per E-Mail                    </a:t>
            </a: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718564ED-1C68-498F-BD01-02AA68CCBE63}"/>
              </a:ext>
            </a:extLst>
          </p:cNvPr>
          <p:cNvSpPr/>
          <p:nvPr/>
        </p:nvSpPr>
        <p:spPr>
          <a:xfrm>
            <a:off x="5812257" y="-27923"/>
            <a:ext cx="6373420" cy="5398325"/>
          </a:xfrm>
          <a:prstGeom prst="rect">
            <a:avLst/>
          </a:prstGeom>
          <a:solidFill>
            <a:srgbClr val="FCF5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sz="8000" dirty="0">
              <a:solidFill>
                <a:schemeClr val="tx1"/>
              </a:solidFill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3F0A04B3-25B8-BE9C-6DF2-1F36E68427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20136" y="116632"/>
            <a:ext cx="3916373" cy="5445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7719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5BF2180E-EB2E-0460-FBEE-785CAED31C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15D62-0CEC-456B-8840-37D2118386F0}" type="slidenum">
              <a:rPr lang="de-AT" smtClean="0"/>
              <a:t>29</a:t>
            </a:fld>
            <a:endParaRPr lang="de-AT" dirty="0"/>
          </a:p>
        </p:txBody>
      </p:sp>
      <p:sp>
        <p:nvSpPr>
          <p:cNvPr id="4" name="Titel 10">
            <a:extLst>
              <a:ext uri="{FF2B5EF4-FFF2-40B4-BE49-F238E27FC236}">
                <a16:creationId xmlns:a16="http://schemas.microsoft.com/office/drawing/2014/main" id="{EF945182-90BB-A71D-C359-EB56D980ACA8}"/>
              </a:ext>
            </a:extLst>
          </p:cNvPr>
          <p:cNvSpPr txBox="1">
            <a:spLocks/>
          </p:cNvSpPr>
          <p:nvPr/>
        </p:nvSpPr>
        <p:spPr>
          <a:xfrm>
            <a:off x="3431704" y="332656"/>
            <a:ext cx="5328592" cy="5514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AT" sz="2800" dirty="0"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geplanter Zeitablauf 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CD5E9619-14AD-E1EF-16E5-744925D2B1BB}"/>
              </a:ext>
            </a:extLst>
          </p:cNvPr>
          <p:cNvSpPr txBox="1"/>
          <p:nvPr/>
        </p:nvSpPr>
        <p:spPr>
          <a:xfrm>
            <a:off x="1775520" y="1340768"/>
            <a:ext cx="9144990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Blip>
                <a:blip r:embed="rId3"/>
              </a:buBlip>
            </a:pPr>
            <a:r>
              <a:rPr lang="de-AT" dirty="0"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Vorentwurf/Entwurf			Sommer 2026</a:t>
            </a:r>
          </a:p>
          <a:p>
            <a:endParaRPr lang="de-AT" dirty="0">
              <a:solidFill>
                <a:srgbClr val="707174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Blip>
                <a:blip r:embed="rId3"/>
              </a:buBlip>
            </a:pPr>
            <a:r>
              <a:rPr lang="de-AT" dirty="0"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Einreichung 				Herbst 2026</a:t>
            </a:r>
          </a:p>
          <a:p>
            <a:endParaRPr lang="de-AT" dirty="0">
              <a:solidFill>
                <a:srgbClr val="707174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Blip>
                <a:blip r:embed="rId3"/>
              </a:buBlip>
            </a:pPr>
            <a:r>
              <a:rPr lang="de-AT" dirty="0"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Bauverhandlung, Ausschreibung 		Herbst/Winter 2026/2027</a:t>
            </a:r>
            <a:br>
              <a:rPr lang="de-AT" dirty="0"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de-AT" dirty="0">
              <a:solidFill>
                <a:srgbClr val="707174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Blip>
                <a:blip r:embed="rId3"/>
              </a:buBlip>
            </a:pPr>
            <a:r>
              <a:rPr lang="de-AT" dirty="0"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Vergabe, Zusicherung WBF 		Frühjahr 2027</a:t>
            </a:r>
            <a:br>
              <a:rPr lang="de-AT" dirty="0"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de-AT" dirty="0">
              <a:solidFill>
                <a:srgbClr val="707174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Blip>
                <a:blip r:embed="rId3"/>
              </a:buBlip>
            </a:pPr>
            <a:r>
              <a:rPr lang="de-AT" dirty="0"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Baubeginn 				Frühjahr 2027</a:t>
            </a:r>
          </a:p>
          <a:p>
            <a:endParaRPr lang="de-AT" dirty="0">
              <a:solidFill>
                <a:srgbClr val="707174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Blip>
                <a:blip r:embed="rId3"/>
              </a:buBlip>
            </a:pPr>
            <a:r>
              <a:rPr lang="de-AT" dirty="0"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Fertigstellung 				Frühjahr 2029</a:t>
            </a:r>
            <a:br>
              <a:rPr lang="de-AT" dirty="0">
                <a:solidFill>
                  <a:srgbClr val="70717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de-AT" sz="1600" dirty="0">
              <a:solidFill>
                <a:srgbClr val="707174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718564ED-1C68-498F-BD01-02AA68CCBE63}"/>
              </a:ext>
            </a:extLst>
          </p:cNvPr>
          <p:cNvSpPr/>
          <p:nvPr/>
        </p:nvSpPr>
        <p:spPr>
          <a:xfrm>
            <a:off x="5818580" y="0"/>
            <a:ext cx="6373420" cy="53983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043438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>
            <a:extLst>
              <a:ext uri="{FF2B5EF4-FFF2-40B4-BE49-F238E27FC236}">
                <a16:creationId xmlns:a16="http://schemas.microsoft.com/office/drawing/2014/main" id="{31C90E86-74E5-930E-CDD8-BC9F97F618B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071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6" name="TextBox 1">
            <a:extLst>
              <a:ext uri="{FF2B5EF4-FFF2-40B4-BE49-F238E27FC236}">
                <a16:creationId xmlns:a16="http://schemas.microsoft.com/office/drawing/2014/main" id="{5DD7EE5A-7E70-6A6D-FA65-73E5A8DF9B96}"/>
              </a:ext>
            </a:extLst>
          </p:cNvPr>
          <p:cNvSpPr txBox="1"/>
          <p:nvPr/>
        </p:nvSpPr>
        <p:spPr>
          <a:xfrm>
            <a:off x="1343472" y="6092673"/>
            <a:ext cx="63603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2800" b="1" dirty="0">
                <a:solidFill>
                  <a:srgbClr val="F8D72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heimat-oesterreich.at</a:t>
            </a:r>
            <a:endParaRPr lang="de-AT" sz="2800" dirty="0">
              <a:solidFill>
                <a:srgbClr val="F8D727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00CC7854-0909-48D0-B54A-44B2F267D6E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6160" y="5301208"/>
            <a:ext cx="3528392" cy="1235386"/>
          </a:xfrm>
          <a:prstGeom prst="rect">
            <a:avLst/>
          </a:prstGeom>
        </p:spPr>
      </p:pic>
      <p:sp>
        <p:nvSpPr>
          <p:cNvPr id="13" name="Rechteck 2">
            <a:extLst>
              <a:ext uri="{FF2B5EF4-FFF2-40B4-BE49-F238E27FC236}">
                <a16:creationId xmlns:a16="http://schemas.microsoft.com/office/drawing/2014/main" id="{D34D4295-C5FC-4DC2-8A32-AA5915E9DBE2}"/>
              </a:ext>
            </a:extLst>
          </p:cNvPr>
          <p:cNvSpPr/>
          <p:nvPr/>
        </p:nvSpPr>
        <p:spPr>
          <a:xfrm>
            <a:off x="1055440" y="5186078"/>
            <a:ext cx="4608512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dirty="0">
                <a:ln w="12700">
                  <a:noFill/>
                  <a:prstDash val="solid"/>
                </a:ln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VIELEN DANK FÜR IHRE AUFMERKSAMKEIT</a:t>
            </a:r>
          </a:p>
        </p:txBody>
      </p:sp>
      <p:pic>
        <p:nvPicPr>
          <p:cNvPr id="4" name="Bildplatzhalter 3">
            <a:extLst>
              <a:ext uri="{FF2B5EF4-FFF2-40B4-BE49-F238E27FC236}">
                <a16:creationId xmlns:a16="http://schemas.microsoft.com/office/drawing/2014/main" id="{C818D8C1-EA43-0E49-6E81-8FD1AEA4417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/>
          <a:srcRect l="4456" r="4456"/>
          <a:stretch>
            <a:fillRect/>
          </a:stretch>
        </p:blipFill>
        <p:spPr>
          <a:xfrm>
            <a:off x="2219908" y="698497"/>
            <a:ext cx="7752184" cy="4360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352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Larissa">
  <a:themeElements>
    <a:clrScheme name="Colors (real estate presentation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F8D727"/>
      </a:accent1>
      <a:accent2>
        <a:srgbClr val="FAF0A7"/>
      </a:accent2>
      <a:accent3>
        <a:srgbClr val="707174"/>
      </a:accent3>
      <a:accent4>
        <a:srgbClr val="3C4794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HEIMAT OSTERREICH">
      <a:majorFont>
        <a:latin typeface="Overpass"/>
        <a:ea typeface=""/>
        <a:cs typeface=""/>
      </a:majorFont>
      <a:minorFont>
        <a:latin typeface="Overpass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Benutzerdefiniertes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Larissa">
  <a:themeElements>
    <a:clrScheme name="Colors (real estate presentation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F8D727"/>
      </a:accent1>
      <a:accent2>
        <a:srgbClr val="FAF0A7"/>
      </a:accent2>
      <a:accent3>
        <a:srgbClr val="707174"/>
      </a:accent3>
      <a:accent4>
        <a:srgbClr val="3C4794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HEIMAT OSTERREICH">
      <a:majorFont>
        <a:latin typeface="Overpass"/>
        <a:ea typeface=""/>
        <a:cs typeface=""/>
      </a:majorFont>
      <a:minorFont>
        <a:latin typeface="Overpass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">
  <a:themeElements>
    <a:clrScheme name="Caritas Salzburg Vorlage">
      <a:dk1>
        <a:sysClr val="windowText" lastClr="000000"/>
      </a:dk1>
      <a:lt1>
        <a:sysClr val="window" lastClr="FFFFFF"/>
      </a:lt1>
      <a:dk2>
        <a:srgbClr val="6E6F70"/>
      </a:dk2>
      <a:lt2>
        <a:srgbClr val="E7E6E6"/>
      </a:lt2>
      <a:accent1>
        <a:srgbClr val="FF0026"/>
      </a:accent1>
      <a:accent2>
        <a:srgbClr val="EB4173"/>
      </a:accent2>
      <a:accent3>
        <a:srgbClr val="7DD296"/>
      </a:accent3>
      <a:accent4>
        <a:srgbClr val="1EAAB4"/>
      </a:accent4>
      <a:accent5>
        <a:srgbClr val="005578"/>
      </a:accent5>
      <a:accent6>
        <a:srgbClr val="C8F0FF"/>
      </a:accent6>
      <a:hlink>
        <a:srgbClr val="FF0026"/>
      </a:hlink>
      <a:folHlink>
        <a:srgbClr val="CD4E35"/>
      </a:folHlink>
    </a:clrScheme>
    <a:fontScheme name="Caritas Salzburg Vorlage">
      <a:majorFont>
        <a:latin typeface="Helvetica LT Com"/>
        <a:ea typeface=""/>
        <a:cs typeface=""/>
      </a:majorFont>
      <a:minorFont>
        <a:latin typeface="Helvetica LT Com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1_PowerPoint Vorlage Caritas Salzburg" id="{9B3E4B7C-DB4D-4F23-A4F6-065BB7515B9A}" vid="{5E722A2A-2B4C-4636-B221-0ED46B9A6222}"/>
    </a:ext>
  </a:extLst>
</a:theme>
</file>

<file path=ppt/theme/theme5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0</TotalTime>
  <Words>821</Words>
  <Application>Microsoft Office PowerPoint</Application>
  <PresentationFormat>Breitbild</PresentationFormat>
  <Paragraphs>219</Paragraphs>
  <Slides>30</Slides>
  <Notes>13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8</vt:i4>
      </vt:variant>
      <vt:variant>
        <vt:lpstr>Design</vt:lpstr>
      </vt:variant>
      <vt:variant>
        <vt:i4>4</vt:i4>
      </vt:variant>
      <vt:variant>
        <vt:lpstr>Folientitel</vt:lpstr>
      </vt:variant>
      <vt:variant>
        <vt:i4>30</vt:i4>
      </vt:variant>
    </vt:vector>
  </HeadingPairs>
  <TitlesOfParts>
    <vt:vector size="42" baseType="lpstr">
      <vt:lpstr>Times</vt:lpstr>
      <vt:lpstr>Calibri</vt:lpstr>
      <vt:lpstr>Tahoma</vt:lpstr>
      <vt:lpstr>Symbol</vt:lpstr>
      <vt:lpstr>Roboto</vt:lpstr>
      <vt:lpstr>Overpass</vt:lpstr>
      <vt:lpstr>Arial</vt:lpstr>
      <vt:lpstr>Calibri Light</vt:lpstr>
      <vt:lpstr>Larissa</vt:lpstr>
      <vt:lpstr>Benutzerdefiniertes Design</vt:lpstr>
      <vt:lpstr>1_Larissa</vt:lpstr>
      <vt:lpstr>Office</vt:lpstr>
      <vt:lpstr>PowerPoint-Präsentation</vt:lpstr>
      <vt:lpstr>PRÄSENTATIONSINHALT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Beispielgrundriss: 2-Zimmer Wohnung </vt:lpstr>
      <vt:lpstr>Beispielgrundriss: 2- u. 4-Zimmer Wohnung  </vt:lpstr>
      <vt:lpstr>Betreutes Wohnen Mag. Karoline Radauer</vt:lpstr>
      <vt:lpstr>Betreutes Wohnen  </vt:lpstr>
      <vt:lpstr>Sozial-Koordinator*innen</vt:lpstr>
      <vt:lpstr>Sozial-Koordinator*innen</vt:lpstr>
      <vt:lpstr>Gut zu wissen</vt:lpstr>
      <vt:lpstr>Basisdaten Betreutes Wohnen</vt:lpstr>
      <vt:lpstr>PowerPoint-Präsentation</vt:lpstr>
      <vt:lpstr>Beispielgrundriss: 2-Zimmer Wohnung </vt:lpstr>
      <vt:lpstr>Beispielgrundriss: 2- u. 4-Zimmer Wohnung  </vt:lpstr>
      <vt:lpstr>PowerPoint-Präsentation</vt:lpstr>
      <vt:lpstr>PowerPoint-Präsentation</vt:lpstr>
      <vt:lpstr>PowerPoint-Präsentation</vt:lpstr>
      <vt:lpstr>  Einkommensgrenzen  (Miete) 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Heimat Österreich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Schnöll Daniela</dc:creator>
  <cp:lastModifiedBy>Kern Brigitte</cp:lastModifiedBy>
  <cp:revision>484</cp:revision>
  <cp:lastPrinted>2026-06-09T06:50:11Z</cp:lastPrinted>
  <dcterms:created xsi:type="dcterms:W3CDTF">2014-06-02T13:10:50Z</dcterms:created>
  <dcterms:modified xsi:type="dcterms:W3CDTF">2026-09-25T06:58:02Z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NewReviewCycle">
    <vt:lpwstr/>
  </property>
</Properties>
</file>